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Lst>
  <p:sldSz cy="5143500" cx="9144000"/>
  <p:notesSz cx="6858000" cy="9144000"/>
  <p:embeddedFontLst>
    <p:embeddedFont>
      <p:font typeface="Lusitana"/>
      <p:regular r:id="rId67"/>
      <p:bold r:id="rId6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Ponpandian Thangam | Terre des Hommes"/>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62" Type="http://schemas.openxmlformats.org/officeDocument/2006/relationships/slide" Target="slides/slide55.xml"/><Relationship Id="rId61" Type="http://schemas.openxmlformats.org/officeDocument/2006/relationships/slide" Target="slides/slide54.xml"/><Relationship Id="rId20" Type="http://schemas.openxmlformats.org/officeDocument/2006/relationships/slide" Target="slides/slide13.xml"/><Relationship Id="rId64" Type="http://schemas.openxmlformats.org/officeDocument/2006/relationships/slide" Target="slides/slide57.xml"/><Relationship Id="rId63" Type="http://schemas.openxmlformats.org/officeDocument/2006/relationships/slide" Target="slides/slide56.xml"/><Relationship Id="rId22" Type="http://schemas.openxmlformats.org/officeDocument/2006/relationships/slide" Target="slides/slide15.xml"/><Relationship Id="rId66" Type="http://schemas.openxmlformats.org/officeDocument/2006/relationships/slide" Target="slides/slide59.xml"/><Relationship Id="rId21" Type="http://schemas.openxmlformats.org/officeDocument/2006/relationships/slide" Target="slides/slide14.xml"/><Relationship Id="rId65" Type="http://schemas.openxmlformats.org/officeDocument/2006/relationships/slide" Target="slides/slide58.xml"/><Relationship Id="rId24" Type="http://schemas.openxmlformats.org/officeDocument/2006/relationships/slide" Target="slides/slide17.xml"/><Relationship Id="rId68" Type="http://schemas.openxmlformats.org/officeDocument/2006/relationships/font" Target="fonts/Lusitana-bold.fntdata"/><Relationship Id="rId23" Type="http://schemas.openxmlformats.org/officeDocument/2006/relationships/slide" Target="slides/slide16.xml"/><Relationship Id="rId67" Type="http://schemas.openxmlformats.org/officeDocument/2006/relationships/font" Target="fonts/Lusitana-regular.fntdata"/><Relationship Id="rId60" Type="http://schemas.openxmlformats.org/officeDocument/2006/relationships/slide" Target="slides/slide53.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slide" Target="slides/slide48.xml"/><Relationship Id="rId10" Type="http://schemas.openxmlformats.org/officeDocument/2006/relationships/slide" Target="slides/slide3.xml"/><Relationship Id="rId54" Type="http://schemas.openxmlformats.org/officeDocument/2006/relationships/slide" Target="slides/slide47.xml"/><Relationship Id="rId13" Type="http://schemas.openxmlformats.org/officeDocument/2006/relationships/slide" Target="slides/slide6.xml"/><Relationship Id="rId57" Type="http://schemas.openxmlformats.org/officeDocument/2006/relationships/slide" Target="slides/slide50.xml"/><Relationship Id="rId12" Type="http://schemas.openxmlformats.org/officeDocument/2006/relationships/slide" Target="slides/slide5.xml"/><Relationship Id="rId56" Type="http://schemas.openxmlformats.org/officeDocument/2006/relationships/slide" Target="slides/slide49.xml"/><Relationship Id="rId15" Type="http://schemas.openxmlformats.org/officeDocument/2006/relationships/slide" Target="slides/slide8.xml"/><Relationship Id="rId59" Type="http://schemas.openxmlformats.org/officeDocument/2006/relationships/slide" Target="slides/slide52.xml"/><Relationship Id="rId14" Type="http://schemas.openxmlformats.org/officeDocument/2006/relationships/slide" Target="slides/slide7.xml"/><Relationship Id="rId58" Type="http://schemas.openxmlformats.org/officeDocument/2006/relationships/slide" Target="slides/slide51.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20-01-13T03:09:04.940">
    <p:pos x="255" y="-24"/>
    <p:text>+vadeshanv@gmail.com : Shall we prioritise 3?
_Assigned to Vasudeva Sharma_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20-01-13T03:09:34.955">
    <p:pos x="50" y="11"/>
    <p:text>+vadeshanv@gmail.com : Shall we prioritise 3?
_Assigned to Vasudeva Sharma_</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20-01-13T03:10:00.372">
    <p:pos x="50" y="11"/>
    <p:text>+vadeshanv@gmail.com : Shall we prioritise 5?
_Assigned to Vasudeva Sharma_</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g5de5362f0f_0_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92" name="Google Shape;92;g5de5362f0f_0_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93" name="Google Shape;93;g5de5362f0f_0_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0" name="Shape 160"/>
        <p:cNvGrpSpPr/>
        <p:nvPr/>
      </p:nvGrpSpPr>
      <p:grpSpPr>
        <a:xfrm>
          <a:off x="0" y="0"/>
          <a:ext cx="0" cy="0"/>
          <a:chOff x="0" y="0"/>
          <a:chExt cx="0" cy="0"/>
        </a:xfrm>
      </p:grpSpPr>
      <p:sp>
        <p:nvSpPr>
          <p:cNvPr id="161" name="Google Shape;161;g5de5362f0f_6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2" name="Google Shape;162;g5de5362f0f_6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63" name="Google Shape;163;g5de5362f0f_6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c21c9134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69" name="Google Shape;169;g7c21c91342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70" name="Google Shape;170;g7c21c91342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Google Shape;176;g7c21c91342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77" name="Google Shape;177;g7c21c91342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78" name="Google Shape;178;g7c21c91342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g7c21c91342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85" name="Google Shape;185;g7c21c91342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86" name="Google Shape;186;g7c21c91342_0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7c21c91342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93" name="Google Shape;193;g7c21c91342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94" name="Google Shape;194;g7c21c91342_0_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7c21c91342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01" name="Google Shape;201;g7c21c91342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02" name="Google Shape;202;g7c21c91342_0_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g7c21c91342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09" name="Google Shape;209;g7c21c91342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10" name="Google Shape;210;g7c21c91342_0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5" name="Shape 215"/>
        <p:cNvGrpSpPr/>
        <p:nvPr/>
      </p:nvGrpSpPr>
      <p:grpSpPr>
        <a:xfrm>
          <a:off x="0" y="0"/>
          <a:ext cx="0" cy="0"/>
          <a:chOff x="0" y="0"/>
          <a:chExt cx="0" cy="0"/>
        </a:xfrm>
      </p:grpSpPr>
      <p:sp>
        <p:nvSpPr>
          <p:cNvPr id="216" name="Google Shape;216;g7c21c9148d_1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17" name="Google Shape;217;g7c21c9148d_1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18" name="Google Shape;218;g7c21c9148d_1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3" name="Shape 223"/>
        <p:cNvGrpSpPr/>
        <p:nvPr/>
      </p:nvGrpSpPr>
      <p:grpSpPr>
        <a:xfrm>
          <a:off x="0" y="0"/>
          <a:ext cx="0" cy="0"/>
          <a:chOff x="0" y="0"/>
          <a:chExt cx="0" cy="0"/>
        </a:xfrm>
      </p:grpSpPr>
      <p:sp>
        <p:nvSpPr>
          <p:cNvPr id="224" name="Google Shape;224;g5de5362f0f_6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25" name="Google Shape;225;g5de5362f0f_6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26" name="Google Shape;226;g5de5362f0f_6_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Google Shape;231;g7c21c91342_0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32" name="Google Shape;232;g7c21c91342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33" name="Google Shape;233;g7c21c91342_0_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7" name="Shape 97"/>
        <p:cNvGrpSpPr/>
        <p:nvPr/>
      </p:nvGrpSpPr>
      <p:grpSpPr>
        <a:xfrm>
          <a:off x="0" y="0"/>
          <a:ext cx="0" cy="0"/>
          <a:chOff x="0" y="0"/>
          <a:chExt cx="0" cy="0"/>
        </a:xfrm>
      </p:grpSpPr>
      <p:sp>
        <p:nvSpPr>
          <p:cNvPr id="98" name="Google Shape;98;g5de5362f0f_0_1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99" name="Google Shape;99;g5de5362f0f_0_1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00" name="Google Shape;100;g5de5362f0f_0_1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7c21c91342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0" name="Google Shape;240;g7c21c91342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41" name="Google Shape;241;g7c21c91342_0_4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Google Shape;247;g7c21c91342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48" name="Google Shape;248;g7c21c91342_0_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49" name="Google Shape;249;g7c21c91342_0_5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g7c21c91342_0_6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56" name="Google Shape;256;g7c21c91342_0_6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57" name="Google Shape;257;g7c21c91342_0_6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g7c21c91342_0_7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4" name="Google Shape;264;g7c21c91342_0_7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65" name="Google Shape;265;g7c21c91342_0_7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g7c21c91342_0_7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72" name="Google Shape;272;g7c21c91342_0_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73" name="Google Shape;273;g7c21c91342_0_7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7c21c9148d_1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80" name="Google Shape;280;g7c21c9148d_1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81" name="Google Shape;281;g7c21c9148d_1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6" name="Shape 286"/>
        <p:cNvGrpSpPr/>
        <p:nvPr/>
      </p:nvGrpSpPr>
      <p:grpSpPr>
        <a:xfrm>
          <a:off x="0" y="0"/>
          <a:ext cx="0" cy="0"/>
          <a:chOff x="0" y="0"/>
          <a:chExt cx="0" cy="0"/>
        </a:xfrm>
      </p:grpSpPr>
      <p:sp>
        <p:nvSpPr>
          <p:cNvPr id="287" name="Google Shape;287;g5de5362f0f_6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88" name="Google Shape;288;g5de5362f0f_6_1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89" name="Google Shape;289;g5de5362f0f_6_1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Google Shape;294;g7c21c91342_0_8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95" name="Google Shape;295;g7c21c91342_0_8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296" name="Google Shape;296;g7c21c91342_0_8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g7c21c91342_0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03" name="Google Shape;303;g7c21c91342_0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04" name="Google Shape;304;g7c21c91342_0_9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g7c21c91342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11" name="Google Shape;311;g7c21c91342_0_9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12" name="Google Shape;312;g7c21c91342_0_9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4" name="Shape 104"/>
        <p:cNvGrpSpPr/>
        <p:nvPr/>
      </p:nvGrpSpPr>
      <p:grpSpPr>
        <a:xfrm>
          <a:off x="0" y="0"/>
          <a:ext cx="0" cy="0"/>
          <a:chOff x="0" y="0"/>
          <a:chExt cx="0" cy="0"/>
        </a:xfrm>
      </p:grpSpPr>
      <p:sp>
        <p:nvSpPr>
          <p:cNvPr id="105" name="Google Shape;105;g7c17358b40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06" name="Google Shape;106;g7c17358b40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07" name="Google Shape;107;g7c17358b40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7c21c91342_0_10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19" name="Google Shape;319;g7c21c91342_0_10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20" name="Google Shape;320;g7c21c91342_0_10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Google Shape;326;g7c21c91342_0_1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27" name="Google Shape;327;g7c21c91342_0_1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28" name="Google Shape;328;g7c21c91342_0_1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7c21c91342_0_1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35" name="Google Shape;335;g7c21c91342_0_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36" name="Google Shape;336;g7c21c91342_0_1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g7c21c9148d_1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43" name="Google Shape;343;g7c21c9148d_1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44" name="Google Shape;344;g7c21c9148d_1_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9" name="Shape 349"/>
        <p:cNvGrpSpPr/>
        <p:nvPr/>
      </p:nvGrpSpPr>
      <p:grpSpPr>
        <a:xfrm>
          <a:off x="0" y="0"/>
          <a:ext cx="0" cy="0"/>
          <a:chOff x="0" y="0"/>
          <a:chExt cx="0" cy="0"/>
        </a:xfrm>
      </p:grpSpPr>
      <p:sp>
        <p:nvSpPr>
          <p:cNvPr id="350" name="Google Shape;350;g5de5362f0f_6_2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51" name="Google Shape;351;g5de5362f0f_6_2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52" name="Google Shape;352;g5de5362f0f_6_2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g7c21c91342_0_1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58" name="Google Shape;358;g7c21c91342_0_1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59" name="Google Shape;359;g7c21c91342_0_1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g7c21c91342_0_13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66" name="Google Shape;366;g7c21c91342_0_1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67" name="Google Shape;367;g7c21c91342_0_1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Google Shape;373;g7c21c91342_0_1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74" name="Google Shape;374;g7c21c91342_0_1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75" name="Google Shape;375;g7c21c91342_0_14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g7c21c91342_0_1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82" name="Google Shape;382;g7c21c91342_0_14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83" name="Google Shape;383;g7c21c91342_0_14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Google Shape;389;g7c21c91342_0_15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90" name="Google Shape;390;g7c21c91342_0_15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91" name="Google Shape;391;g7c21c91342_0_15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g7c17358b40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14" name="Google Shape;114;g7c17358b40_0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15" name="Google Shape;115;g7c17358b40_0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7c21c91342_0_16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398" name="Google Shape;398;g7c21c91342_0_16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399" name="Google Shape;399;g7c21c91342_0_16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g7c21c9148d_1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06" name="Google Shape;406;g7c21c9148d_1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07" name="Google Shape;407;g7c21c9148d_1_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Google Shape;413;g5de5362f0f_0_18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14" name="Google Shape;414;g5de5362f0f_0_18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15" name="Google Shape;415;g5de5362f0f_0_18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Google Shape;421;g7c21c91342_0_1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22" name="Google Shape;422;g7c21c91342_0_16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23" name="Google Shape;423;g7c21c91342_0_16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1" name="Shape 431"/>
        <p:cNvGrpSpPr/>
        <p:nvPr/>
      </p:nvGrpSpPr>
      <p:grpSpPr>
        <a:xfrm>
          <a:off x="0" y="0"/>
          <a:ext cx="0" cy="0"/>
          <a:chOff x="0" y="0"/>
          <a:chExt cx="0" cy="0"/>
        </a:xfrm>
      </p:grpSpPr>
      <p:sp>
        <p:nvSpPr>
          <p:cNvPr id="432" name="Google Shape;432;g7c21c91342_0_17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33" name="Google Shape;433;g7c21c91342_0_17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34" name="Google Shape;434;g7c21c91342_0_17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g7c21c91342_0_1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41" name="Google Shape;441;g7c21c91342_0_18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42" name="Google Shape;442;g7c21c91342_0_18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Google Shape;450;g7c21c91342_0_1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51" name="Google Shape;451;g7c21c91342_0_1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52" name="Google Shape;452;g7c21c91342_0_18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1" name="Shape 461"/>
        <p:cNvGrpSpPr/>
        <p:nvPr/>
      </p:nvGrpSpPr>
      <p:grpSpPr>
        <a:xfrm>
          <a:off x="0" y="0"/>
          <a:ext cx="0" cy="0"/>
          <a:chOff x="0" y="0"/>
          <a:chExt cx="0" cy="0"/>
        </a:xfrm>
      </p:grpSpPr>
      <p:sp>
        <p:nvSpPr>
          <p:cNvPr id="462" name="Google Shape;462;g7c21c91342_0_1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63" name="Google Shape;463;g7c21c91342_0_19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64" name="Google Shape;464;g7c21c91342_0_19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9" name="Shape 469"/>
        <p:cNvGrpSpPr/>
        <p:nvPr/>
      </p:nvGrpSpPr>
      <p:grpSpPr>
        <a:xfrm>
          <a:off x="0" y="0"/>
          <a:ext cx="0" cy="0"/>
          <a:chOff x="0" y="0"/>
          <a:chExt cx="0" cy="0"/>
        </a:xfrm>
      </p:grpSpPr>
      <p:sp>
        <p:nvSpPr>
          <p:cNvPr id="470" name="Google Shape;470;g7c21c91342_0_20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71" name="Google Shape;471;g7c21c91342_0_20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72" name="Google Shape;472;g7c21c91342_0_20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7" name="Shape 477"/>
        <p:cNvGrpSpPr/>
        <p:nvPr/>
      </p:nvGrpSpPr>
      <p:grpSpPr>
        <a:xfrm>
          <a:off x="0" y="0"/>
          <a:ext cx="0" cy="0"/>
          <a:chOff x="0" y="0"/>
          <a:chExt cx="0" cy="0"/>
        </a:xfrm>
      </p:grpSpPr>
      <p:sp>
        <p:nvSpPr>
          <p:cNvPr id="478" name="Google Shape;478;g7c21c9148d_1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79" name="Google Shape;479;g7c21c9148d_1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80" name="Google Shape;480;g7c21c9148d_1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g7c17358b40_0_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22" name="Google Shape;122;g7c17358b40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23" name="Google Shape;123;g7c17358b40_0_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7c2d7dd28b_6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487" name="Google Shape;487;g7c2d7dd28b_6_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488" name="Google Shape;488;g7c2d7dd28b_6_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g5dfee8d773_2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01" name="Google Shape;501;g5dfee8d773_2_5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02" name="Google Shape;502;g5dfee8d773_2_5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6" name="Shape 506"/>
        <p:cNvGrpSpPr/>
        <p:nvPr/>
      </p:nvGrpSpPr>
      <p:grpSpPr>
        <a:xfrm>
          <a:off x="0" y="0"/>
          <a:ext cx="0" cy="0"/>
          <a:chOff x="0" y="0"/>
          <a:chExt cx="0" cy="0"/>
        </a:xfrm>
      </p:grpSpPr>
      <p:sp>
        <p:nvSpPr>
          <p:cNvPr id="507" name="Google Shape;507;g7c21c91342_0_2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08" name="Google Shape;508;g7c21c91342_0_2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09" name="Google Shape;509;g7c21c91342_0_2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g7c21c91342_0_2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16" name="Google Shape;516;g7c21c91342_0_2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17" name="Google Shape;517;g7c21c91342_0_2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g7c21c91342_0_2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24" name="Google Shape;524;g7c21c91342_0_2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25" name="Google Shape;525;g7c21c91342_0_2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0" name="Shape 530"/>
        <p:cNvGrpSpPr/>
        <p:nvPr/>
      </p:nvGrpSpPr>
      <p:grpSpPr>
        <a:xfrm>
          <a:off x="0" y="0"/>
          <a:ext cx="0" cy="0"/>
          <a:chOff x="0" y="0"/>
          <a:chExt cx="0" cy="0"/>
        </a:xfrm>
      </p:grpSpPr>
      <p:sp>
        <p:nvSpPr>
          <p:cNvPr id="531" name="Google Shape;531;g7c21c91342_0_2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32" name="Google Shape;532;g7c21c91342_0_2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33" name="Google Shape;533;g7c21c91342_0_2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8" name="Shape 538"/>
        <p:cNvGrpSpPr/>
        <p:nvPr/>
      </p:nvGrpSpPr>
      <p:grpSpPr>
        <a:xfrm>
          <a:off x="0" y="0"/>
          <a:ext cx="0" cy="0"/>
          <a:chOff x="0" y="0"/>
          <a:chExt cx="0" cy="0"/>
        </a:xfrm>
      </p:grpSpPr>
      <p:sp>
        <p:nvSpPr>
          <p:cNvPr id="539" name="Google Shape;539;g7c21c91342_0_2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40" name="Google Shape;540;g7c21c91342_0_2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41" name="Google Shape;541;g7c21c91342_0_2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Google Shape;547;g7c21c91342_0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48" name="Google Shape;548;g7c21c91342_0_24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49" name="Google Shape;549;g7c21c91342_0_24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4" name="Shape 554"/>
        <p:cNvGrpSpPr/>
        <p:nvPr/>
      </p:nvGrpSpPr>
      <p:grpSpPr>
        <a:xfrm>
          <a:off x="0" y="0"/>
          <a:ext cx="0" cy="0"/>
          <a:chOff x="0" y="0"/>
          <a:chExt cx="0" cy="0"/>
        </a:xfrm>
      </p:grpSpPr>
      <p:sp>
        <p:nvSpPr>
          <p:cNvPr id="555" name="Google Shape;555;g7c21c9148d_1_4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556" name="Google Shape;556;g7c21c9148d_1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557" name="Google Shape;557;g7c21c9148d_1_4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2" name="Shape 562"/>
        <p:cNvGrpSpPr/>
        <p:nvPr/>
      </p:nvGrpSpPr>
      <p:grpSpPr>
        <a:xfrm>
          <a:off x="0" y="0"/>
          <a:ext cx="0" cy="0"/>
          <a:chOff x="0" y="0"/>
          <a:chExt cx="0" cy="0"/>
        </a:xfrm>
      </p:grpSpPr>
      <p:sp>
        <p:nvSpPr>
          <p:cNvPr id="563" name="Google Shape;563;g7c3e7e32a3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64" name="Google Shape;564;g7c3e7e32a3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7c17358b40_0_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0" name="Google Shape;130;g7c17358b40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31" name="Google Shape;131;g7c17358b40_0_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g7c17358b40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38" name="Google Shape;138;g7c17358b40_0_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39" name="Google Shape;139;g7c17358b40_0_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4" name="Shape 144"/>
        <p:cNvGrpSpPr/>
        <p:nvPr/>
      </p:nvGrpSpPr>
      <p:grpSpPr>
        <a:xfrm>
          <a:off x="0" y="0"/>
          <a:ext cx="0" cy="0"/>
          <a:chOff x="0" y="0"/>
          <a:chExt cx="0" cy="0"/>
        </a:xfrm>
      </p:grpSpPr>
      <p:sp>
        <p:nvSpPr>
          <p:cNvPr id="145" name="Google Shape;145;g7c17358b40_0_3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46" name="Google Shape;146;g7c17358b40_0_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47" name="Google Shape;147;g7c17358b40_0_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2" name="Shape 152"/>
        <p:cNvGrpSpPr/>
        <p:nvPr/>
      </p:nvGrpSpPr>
      <p:grpSpPr>
        <a:xfrm>
          <a:off x="0" y="0"/>
          <a:ext cx="0" cy="0"/>
          <a:chOff x="0" y="0"/>
          <a:chExt cx="0" cy="0"/>
        </a:xfrm>
      </p:grpSpPr>
      <p:sp>
        <p:nvSpPr>
          <p:cNvPr id="153" name="Google Shape;153;g7c21c9148d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154" name="Google Shape;154;g7c21c9148d_1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a:p>
        </p:txBody>
      </p:sp>
      <p:sp>
        <p:nvSpPr>
          <p:cNvPr id="155" name="Google Shape;155;g7c21c9148d_1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r>
              <a:rPr lang="en-GB"/>
              <a:t>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dia" type="title">
  <p:cSld name="TITLE">
    <p:spTree>
      <p:nvGrpSpPr>
        <p:cNvPr id="54" name="Shape 54"/>
        <p:cNvGrpSpPr/>
        <p:nvPr/>
      </p:nvGrpSpPr>
      <p:grpSpPr>
        <a:xfrm>
          <a:off x="0" y="0"/>
          <a:ext cx="0" cy="0"/>
          <a:chOff x="0" y="0"/>
          <a:chExt cx="0" cy="0"/>
        </a:xfrm>
      </p:grpSpPr>
      <p:sp>
        <p:nvSpPr>
          <p:cNvPr id="55" name="Google Shape;55;p14"/>
          <p:cNvSpPr txBox="1"/>
          <p:nvPr>
            <p:ph type="ctrTitle"/>
          </p:nvPr>
        </p:nvSpPr>
        <p:spPr>
          <a:xfrm>
            <a:off x="685800" y="1597819"/>
            <a:ext cx="7772400" cy="11025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457200" marR="0" rtl="0" algn="l">
              <a:spcBef>
                <a:spcPts val="0"/>
              </a:spcBef>
              <a:spcAft>
                <a:spcPts val="0"/>
              </a:spcAft>
              <a:buSzPts val="1400"/>
              <a:buChar char="■"/>
              <a:defRPr/>
            </a:lvl6pPr>
            <a:lvl7pPr indent="-88900" lvl="6" marL="914400" marR="0" rtl="0" algn="l">
              <a:spcBef>
                <a:spcPts val="0"/>
              </a:spcBef>
              <a:spcAft>
                <a:spcPts val="0"/>
              </a:spcAft>
              <a:buSzPts val="1400"/>
              <a:buChar char="●"/>
              <a:defRPr/>
            </a:lvl7pPr>
            <a:lvl8pPr indent="-88900" lvl="7" marL="1371600" marR="0" rtl="0" algn="l">
              <a:spcBef>
                <a:spcPts val="0"/>
              </a:spcBef>
              <a:spcAft>
                <a:spcPts val="0"/>
              </a:spcAft>
              <a:buSzPts val="1400"/>
              <a:buChar char="○"/>
              <a:defRPr/>
            </a:lvl8pPr>
            <a:lvl9pPr indent="-88900" lvl="8" marL="1828800" marR="0" rtl="0" algn="l">
              <a:spcBef>
                <a:spcPts val="0"/>
              </a:spcBef>
              <a:spcAft>
                <a:spcPts val="0"/>
              </a:spcAft>
              <a:buSzPts val="1400"/>
              <a:buChar char="■"/>
              <a:defRPr/>
            </a:lvl9pPr>
          </a:lstStyle>
          <a:p/>
        </p:txBody>
      </p:sp>
      <p:sp>
        <p:nvSpPr>
          <p:cNvPr id="56" name="Google Shape;56;p14"/>
          <p:cNvSpPr txBox="1"/>
          <p:nvPr>
            <p:ph idx="1" type="subTitle"/>
          </p:nvPr>
        </p:nvSpPr>
        <p:spPr>
          <a:xfrm>
            <a:off x="1371600" y="2914650"/>
            <a:ext cx="6400800" cy="1314600"/>
          </a:xfrm>
          <a:prstGeom prst="rect">
            <a:avLst/>
          </a:prstGeom>
          <a:noFill/>
          <a:ln>
            <a:noFill/>
          </a:ln>
        </p:spPr>
        <p:txBody>
          <a:bodyPr anchorCtr="0" anchor="t" bIns="91425" lIns="91425" spcFirstLastPara="1" rIns="91425" wrap="square" tIns="91425">
            <a:noAutofit/>
          </a:bodyPr>
          <a:lstStyle>
            <a:lvl1pPr indent="0" lvl="0" marL="0" marR="0" rtl="0" algn="ctr">
              <a:spcBef>
                <a:spcPts val="640"/>
              </a:spcBef>
              <a:spcAft>
                <a:spcPts val="0"/>
              </a:spcAft>
              <a:buClr>
                <a:schemeClr val="dk1"/>
              </a:buClr>
              <a:buSzPts val="1400"/>
              <a:buFont typeface="Arial"/>
              <a:buNone/>
              <a:defRPr/>
            </a:lvl1pPr>
            <a:lvl2pPr indent="0" lvl="1" marL="457200" marR="0" rtl="0" algn="ctr">
              <a:spcBef>
                <a:spcPts val="560"/>
              </a:spcBef>
              <a:spcAft>
                <a:spcPts val="0"/>
              </a:spcAft>
              <a:buClr>
                <a:schemeClr val="dk1"/>
              </a:buClr>
              <a:buSzPts val="1400"/>
              <a:buFont typeface="Arial"/>
              <a:buNone/>
              <a:defRPr/>
            </a:lvl2pPr>
            <a:lvl3pPr indent="0" lvl="2" marL="914400" marR="0" rtl="0" algn="ctr">
              <a:spcBef>
                <a:spcPts val="480"/>
              </a:spcBef>
              <a:spcAft>
                <a:spcPts val="0"/>
              </a:spcAft>
              <a:buClr>
                <a:schemeClr val="dk1"/>
              </a:buClr>
              <a:buSzPts val="1400"/>
              <a:buFont typeface="Arial"/>
              <a:buNone/>
              <a:defRPr/>
            </a:lvl3pPr>
            <a:lvl4pPr indent="0" lvl="3" marL="1371600" marR="0" rtl="0" algn="ctr">
              <a:spcBef>
                <a:spcPts val="400"/>
              </a:spcBef>
              <a:spcAft>
                <a:spcPts val="0"/>
              </a:spcAft>
              <a:buClr>
                <a:schemeClr val="dk1"/>
              </a:buClr>
              <a:buSzPts val="1400"/>
              <a:buFont typeface="Arial"/>
              <a:buNone/>
              <a:defRPr/>
            </a:lvl4pPr>
            <a:lvl5pPr indent="0" lvl="4" marL="1828800" marR="0" rtl="0" algn="ctr">
              <a:spcBef>
                <a:spcPts val="400"/>
              </a:spcBef>
              <a:spcAft>
                <a:spcPts val="0"/>
              </a:spcAft>
              <a:buClr>
                <a:schemeClr val="dk1"/>
              </a:buClr>
              <a:buSzPts val="1400"/>
              <a:buFont typeface="Arial"/>
              <a:buNone/>
              <a:defRPr/>
            </a:lvl5pPr>
            <a:lvl6pPr indent="0" lvl="5" marL="2286000" marR="0" rtl="0" algn="ctr">
              <a:spcBef>
                <a:spcPts val="400"/>
              </a:spcBef>
              <a:spcAft>
                <a:spcPts val="0"/>
              </a:spcAft>
              <a:buClr>
                <a:schemeClr val="dk1"/>
              </a:buClr>
              <a:buSzPts val="1400"/>
              <a:buFont typeface="Arial"/>
              <a:buNone/>
              <a:defRPr/>
            </a:lvl6pPr>
            <a:lvl7pPr indent="0" lvl="6" marL="2743200" marR="0" rtl="0" algn="ctr">
              <a:spcBef>
                <a:spcPts val="400"/>
              </a:spcBef>
              <a:spcAft>
                <a:spcPts val="0"/>
              </a:spcAft>
              <a:buClr>
                <a:schemeClr val="dk1"/>
              </a:buClr>
              <a:buSzPts val="1400"/>
              <a:buFont typeface="Arial"/>
              <a:buNone/>
              <a:defRPr/>
            </a:lvl7pPr>
            <a:lvl8pPr indent="0" lvl="7" marL="3200400" marR="0" rtl="0" algn="ctr">
              <a:spcBef>
                <a:spcPts val="400"/>
              </a:spcBef>
              <a:spcAft>
                <a:spcPts val="0"/>
              </a:spcAft>
              <a:buClr>
                <a:schemeClr val="dk1"/>
              </a:buClr>
              <a:buSzPts val="1400"/>
              <a:buFont typeface="Arial"/>
              <a:buNone/>
              <a:defRPr/>
            </a:lvl8pPr>
            <a:lvl9pPr indent="0" lvl="8" marL="3657600" marR="0" rtl="0" algn="ctr">
              <a:spcBef>
                <a:spcPts val="400"/>
              </a:spcBef>
              <a:spcAft>
                <a:spcPts val="0"/>
              </a:spcAft>
              <a:buClr>
                <a:schemeClr val="dk1"/>
              </a:buClr>
              <a:buSzPts val="1400"/>
              <a:buFont typeface="Arial"/>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object" type="obj">
  <p:cSld name="OBJECT">
    <p:spTree>
      <p:nvGrpSpPr>
        <p:cNvPr id="57" name="Shape 57"/>
        <p:cNvGrpSpPr/>
        <p:nvPr/>
      </p:nvGrpSpPr>
      <p:grpSpPr>
        <a:xfrm>
          <a:off x="0" y="0"/>
          <a:ext cx="0" cy="0"/>
          <a:chOff x="0" y="0"/>
          <a:chExt cx="0" cy="0"/>
        </a:xfrm>
      </p:grpSpPr>
      <p:sp>
        <p:nvSpPr>
          <p:cNvPr id="58" name="Google Shape;58;p15"/>
          <p:cNvSpPr txBox="1"/>
          <p:nvPr>
            <p:ph type="title"/>
          </p:nvPr>
        </p:nvSpPr>
        <p:spPr>
          <a:xfrm>
            <a:off x="457200" y="0"/>
            <a:ext cx="8229600" cy="681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Char char="●"/>
              <a:defRPr/>
            </a:lvl1pPr>
            <a:lvl2pPr lvl="1" rtl="0" algn="l">
              <a:spcBef>
                <a:spcPts val="0"/>
              </a:spcBef>
              <a:spcAft>
                <a:spcPts val="0"/>
              </a:spcAft>
              <a:buSzPts val="1400"/>
              <a:buChar char="○"/>
              <a:defRPr/>
            </a:lvl2pPr>
            <a:lvl3pPr lvl="2" rtl="0" algn="l">
              <a:spcBef>
                <a:spcPts val="0"/>
              </a:spcBef>
              <a:spcAft>
                <a:spcPts val="0"/>
              </a:spcAft>
              <a:buSzPts val="1400"/>
              <a:buChar char="■"/>
              <a:defRPr/>
            </a:lvl3pPr>
            <a:lvl4pPr lvl="3" rtl="0" algn="l">
              <a:spcBef>
                <a:spcPts val="0"/>
              </a:spcBef>
              <a:spcAft>
                <a:spcPts val="0"/>
              </a:spcAft>
              <a:buSzPts val="1400"/>
              <a:buChar char="●"/>
              <a:defRPr/>
            </a:lvl4pPr>
            <a:lvl5pPr lvl="4" rtl="0" algn="l">
              <a:spcBef>
                <a:spcPts val="0"/>
              </a:spcBef>
              <a:spcAft>
                <a:spcPts val="0"/>
              </a:spcAft>
              <a:buSzPts val="1400"/>
              <a:buChar char="○"/>
              <a:defRPr/>
            </a:lvl5pPr>
            <a:lvl6pPr lvl="5" marL="457200" rtl="0" algn="l">
              <a:spcBef>
                <a:spcPts val="0"/>
              </a:spcBef>
              <a:spcAft>
                <a:spcPts val="0"/>
              </a:spcAft>
              <a:buSzPts val="1400"/>
              <a:buChar char="■"/>
              <a:defRPr/>
            </a:lvl6pPr>
            <a:lvl7pPr lvl="6" marL="914400" rtl="0" algn="l">
              <a:spcBef>
                <a:spcPts val="0"/>
              </a:spcBef>
              <a:spcAft>
                <a:spcPts val="0"/>
              </a:spcAft>
              <a:buSzPts val="1400"/>
              <a:buChar char="●"/>
              <a:defRPr/>
            </a:lvl7pPr>
            <a:lvl8pPr lvl="7" marL="1371600" rtl="0" algn="l">
              <a:spcBef>
                <a:spcPts val="0"/>
              </a:spcBef>
              <a:spcAft>
                <a:spcPts val="0"/>
              </a:spcAft>
              <a:buSzPts val="1400"/>
              <a:buChar char="○"/>
              <a:defRPr/>
            </a:lvl8pPr>
            <a:lvl9pPr lvl="8" marL="1828800" rtl="0" algn="l">
              <a:spcBef>
                <a:spcPts val="0"/>
              </a:spcBef>
              <a:spcAft>
                <a:spcPts val="0"/>
              </a:spcAft>
              <a:buSzPts val="1400"/>
              <a:buChar char="■"/>
              <a:defRPr/>
            </a:lvl9pPr>
          </a:lstStyle>
          <a:p/>
        </p:txBody>
      </p:sp>
      <p:sp>
        <p:nvSpPr>
          <p:cNvPr id="59" name="Google Shape;59;p15"/>
          <p:cNvSpPr txBox="1"/>
          <p:nvPr>
            <p:ph idx="1" type="body"/>
          </p:nvPr>
        </p:nvSpPr>
        <p:spPr>
          <a:xfrm>
            <a:off x="457200" y="1059656"/>
            <a:ext cx="8229600" cy="33945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Char char="•"/>
              <a:defRPr/>
            </a:lvl1pPr>
            <a:lvl2pPr indent="-317500" lvl="1" marL="914400" rtl="0" algn="l">
              <a:spcBef>
                <a:spcPts val="560"/>
              </a:spcBef>
              <a:spcAft>
                <a:spcPts val="0"/>
              </a:spcAft>
              <a:buClr>
                <a:schemeClr val="dk1"/>
              </a:buClr>
              <a:buSzPts val="1400"/>
              <a:buChar char="–"/>
              <a:defRPr/>
            </a:lvl2pPr>
            <a:lvl3pPr indent="-317500" lvl="2" marL="1371600" rtl="0" algn="l">
              <a:spcBef>
                <a:spcPts val="480"/>
              </a:spcBef>
              <a:spcAft>
                <a:spcPts val="0"/>
              </a:spcAft>
              <a:buClr>
                <a:schemeClr val="dk1"/>
              </a:buClr>
              <a:buSzPts val="1400"/>
              <a:buChar char="•"/>
              <a:defRPr/>
            </a:lvl3pPr>
            <a:lvl4pPr indent="-317500" lvl="3" marL="1828800" rtl="0" algn="l">
              <a:spcBef>
                <a:spcPts val="400"/>
              </a:spcBef>
              <a:spcAft>
                <a:spcPts val="0"/>
              </a:spcAft>
              <a:buClr>
                <a:schemeClr val="dk1"/>
              </a:buClr>
              <a:buSzPts val="1400"/>
              <a:buChar char="–"/>
              <a:defRPr/>
            </a:lvl4pPr>
            <a:lvl5pPr indent="-317500" lvl="4" marL="2286000" rtl="0" algn="l">
              <a:spcBef>
                <a:spcPts val="400"/>
              </a:spcBef>
              <a:spcAft>
                <a:spcPts val="0"/>
              </a:spcAft>
              <a:buClr>
                <a:schemeClr val="dk1"/>
              </a:buClr>
              <a:buSzPts val="1400"/>
              <a:buChar char="»"/>
              <a:defRPr/>
            </a:lvl5pPr>
            <a:lvl6pPr indent="-317500" lvl="5" marL="2743200" rtl="0" algn="l">
              <a:spcBef>
                <a:spcPts val="400"/>
              </a:spcBef>
              <a:spcAft>
                <a:spcPts val="0"/>
              </a:spcAft>
              <a:buClr>
                <a:schemeClr val="dk1"/>
              </a:buClr>
              <a:buSzPts val="1400"/>
              <a:buChar char="»"/>
              <a:defRPr/>
            </a:lvl6pPr>
            <a:lvl7pPr indent="-317500" lvl="6" marL="3200400" rtl="0" algn="l">
              <a:spcBef>
                <a:spcPts val="400"/>
              </a:spcBef>
              <a:spcAft>
                <a:spcPts val="0"/>
              </a:spcAft>
              <a:buClr>
                <a:schemeClr val="dk1"/>
              </a:buClr>
              <a:buSzPts val="1400"/>
              <a:buChar char="»"/>
              <a:defRPr/>
            </a:lvl7pPr>
            <a:lvl8pPr indent="-317500" lvl="7" marL="3657600" rtl="0" algn="l">
              <a:spcBef>
                <a:spcPts val="400"/>
              </a:spcBef>
              <a:spcAft>
                <a:spcPts val="0"/>
              </a:spcAft>
              <a:buClr>
                <a:schemeClr val="dk1"/>
              </a:buClr>
              <a:buSzPts val="1400"/>
              <a:buChar char="»"/>
              <a:defRPr/>
            </a:lvl8pPr>
            <a:lvl9pPr indent="-317500" lvl="8" marL="4114800" rtl="0" algn="l">
              <a:spcBef>
                <a:spcPts val="400"/>
              </a:spcBef>
              <a:spcAft>
                <a:spcPts val="0"/>
              </a:spcAft>
              <a:buClr>
                <a:schemeClr val="dk1"/>
              </a:buClr>
              <a:buSzPts val="1400"/>
              <a:buChar char="»"/>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ekop" type="secHead">
  <p:cSld name="SECTION_HEADER">
    <p:spTree>
      <p:nvGrpSpPr>
        <p:cNvPr id="60" name="Shape 60"/>
        <p:cNvGrpSpPr/>
        <p:nvPr/>
      </p:nvGrpSpPr>
      <p:grpSpPr>
        <a:xfrm>
          <a:off x="0" y="0"/>
          <a:ext cx="0" cy="0"/>
          <a:chOff x="0" y="0"/>
          <a:chExt cx="0" cy="0"/>
        </a:xfrm>
      </p:grpSpPr>
      <p:sp>
        <p:nvSpPr>
          <p:cNvPr id="61" name="Google Shape;61;p16"/>
          <p:cNvSpPr txBox="1"/>
          <p:nvPr>
            <p:ph type="title"/>
          </p:nvPr>
        </p:nvSpPr>
        <p:spPr>
          <a:xfrm>
            <a:off x="722313" y="3305175"/>
            <a:ext cx="7772400" cy="1021500"/>
          </a:xfrm>
          <a:prstGeom prst="rect">
            <a:avLst/>
          </a:prstGeom>
          <a:noFill/>
          <a:ln>
            <a:noFill/>
          </a:ln>
        </p:spPr>
        <p:txBody>
          <a:bodyPr anchorCtr="0" anchor="t" bIns="91425" lIns="91425" spcFirstLastPara="1" rIns="91425" wrap="square" tIns="91425">
            <a:noAutofit/>
          </a:bodyPr>
          <a:lstStyle>
            <a:lvl1pPr lvl="0" rtl="0" algn="l">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2" name="Google Shape;62;p16"/>
          <p:cNvSpPr txBox="1"/>
          <p:nvPr>
            <p:ph idx="1" type="body"/>
          </p:nvPr>
        </p:nvSpPr>
        <p:spPr>
          <a:xfrm>
            <a:off x="722313" y="2180035"/>
            <a:ext cx="7772400" cy="1125300"/>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None/>
              <a:defRPr/>
            </a:lvl1pPr>
            <a:lvl2pPr indent="-228600" lvl="1" marL="914400" rtl="0">
              <a:spcBef>
                <a:spcPts val="560"/>
              </a:spcBef>
              <a:spcAft>
                <a:spcPts val="0"/>
              </a:spcAft>
              <a:buSzPts val="1400"/>
              <a:buNone/>
              <a:defRPr/>
            </a:lvl2pPr>
            <a:lvl3pPr indent="-228600" lvl="2" marL="1371600" rtl="0">
              <a:spcBef>
                <a:spcPts val="480"/>
              </a:spcBef>
              <a:spcAft>
                <a:spcPts val="0"/>
              </a:spcAft>
              <a:buSzPts val="1400"/>
              <a:buNone/>
              <a:defRPr/>
            </a:lvl3pPr>
            <a:lvl4pPr indent="-228600" lvl="3" marL="1828800" rtl="0">
              <a:spcBef>
                <a:spcPts val="400"/>
              </a:spcBef>
              <a:spcAft>
                <a:spcPts val="0"/>
              </a:spcAft>
              <a:buSzPts val="1400"/>
              <a:buNone/>
              <a:defRPr/>
            </a:lvl4pPr>
            <a:lvl5pPr indent="-228600" lvl="4" marL="2286000" rtl="0">
              <a:spcBef>
                <a:spcPts val="400"/>
              </a:spcBef>
              <a:spcAft>
                <a:spcPts val="0"/>
              </a:spcAft>
              <a:buSzPts val="1400"/>
              <a:buNone/>
              <a:defRPr/>
            </a:lvl5pPr>
            <a:lvl6pPr indent="-228600" lvl="5" marL="2743200" rtl="0">
              <a:spcBef>
                <a:spcPts val="400"/>
              </a:spcBef>
              <a:spcAft>
                <a:spcPts val="0"/>
              </a:spcAft>
              <a:buSzPts val="1400"/>
              <a:buNone/>
              <a:defRPr/>
            </a:lvl6pPr>
            <a:lvl7pPr indent="-228600" lvl="6" marL="3200400" rtl="0">
              <a:spcBef>
                <a:spcPts val="400"/>
              </a:spcBef>
              <a:spcAft>
                <a:spcPts val="0"/>
              </a:spcAft>
              <a:buSzPts val="1400"/>
              <a:buNone/>
              <a:defRPr/>
            </a:lvl7pPr>
            <a:lvl8pPr indent="-228600" lvl="7" marL="3657600" rtl="0">
              <a:spcBef>
                <a:spcPts val="400"/>
              </a:spcBef>
              <a:spcAft>
                <a:spcPts val="0"/>
              </a:spcAft>
              <a:buSzPts val="1400"/>
              <a:buNone/>
              <a:defRPr/>
            </a:lvl8pPr>
            <a:lvl9pPr indent="-228600" lvl="8" marL="4114800" rtl="0">
              <a:spcBef>
                <a:spcPts val="40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van twee" type="twoObj">
  <p:cSld name="TWO_OBJECTS">
    <p:spTree>
      <p:nvGrpSpPr>
        <p:cNvPr id="63" name="Shape 63"/>
        <p:cNvGrpSpPr/>
        <p:nvPr/>
      </p:nvGrpSpPr>
      <p:grpSpPr>
        <a:xfrm>
          <a:off x="0" y="0"/>
          <a:ext cx="0" cy="0"/>
          <a:chOff x="0" y="0"/>
          <a:chExt cx="0" cy="0"/>
        </a:xfrm>
      </p:grpSpPr>
      <p:sp>
        <p:nvSpPr>
          <p:cNvPr id="64" name="Google Shape;64;p17"/>
          <p:cNvSpPr txBox="1"/>
          <p:nvPr>
            <p:ph type="title"/>
          </p:nvPr>
        </p:nvSpPr>
        <p:spPr>
          <a:xfrm>
            <a:off x="457200" y="0"/>
            <a:ext cx="8229600" cy="681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Char char="●"/>
              <a:defRPr/>
            </a:lvl1pPr>
            <a:lvl2pPr lvl="1" rtl="0" algn="l">
              <a:spcBef>
                <a:spcPts val="0"/>
              </a:spcBef>
              <a:spcAft>
                <a:spcPts val="0"/>
              </a:spcAft>
              <a:buSzPts val="1400"/>
              <a:buChar char="○"/>
              <a:defRPr/>
            </a:lvl2pPr>
            <a:lvl3pPr lvl="2" rtl="0" algn="l">
              <a:spcBef>
                <a:spcPts val="0"/>
              </a:spcBef>
              <a:spcAft>
                <a:spcPts val="0"/>
              </a:spcAft>
              <a:buSzPts val="1400"/>
              <a:buChar char="■"/>
              <a:defRPr/>
            </a:lvl3pPr>
            <a:lvl4pPr lvl="3" rtl="0" algn="l">
              <a:spcBef>
                <a:spcPts val="0"/>
              </a:spcBef>
              <a:spcAft>
                <a:spcPts val="0"/>
              </a:spcAft>
              <a:buSzPts val="1400"/>
              <a:buChar char="●"/>
              <a:defRPr/>
            </a:lvl4pPr>
            <a:lvl5pPr lvl="4" rtl="0" algn="l">
              <a:spcBef>
                <a:spcPts val="0"/>
              </a:spcBef>
              <a:spcAft>
                <a:spcPts val="0"/>
              </a:spcAft>
              <a:buSzPts val="1400"/>
              <a:buChar char="○"/>
              <a:defRPr/>
            </a:lvl5pPr>
            <a:lvl6pPr lvl="5" marL="457200" rtl="0" algn="l">
              <a:spcBef>
                <a:spcPts val="0"/>
              </a:spcBef>
              <a:spcAft>
                <a:spcPts val="0"/>
              </a:spcAft>
              <a:buSzPts val="1400"/>
              <a:buChar char="■"/>
              <a:defRPr/>
            </a:lvl6pPr>
            <a:lvl7pPr lvl="6" marL="914400" rtl="0" algn="l">
              <a:spcBef>
                <a:spcPts val="0"/>
              </a:spcBef>
              <a:spcAft>
                <a:spcPts val="0"/>
              </a:spcAft>
              <a:buSzPts val="1400"/>
              <a:buChar char="●"/>
              <a:defRPr/>
            </a:lvl7pPr>
            <a:lvl8pPr lvl="7" marL="1371600" rtl="0" algn="l">
              <a:spcBef>
                <a:spcPts val="0"/>
              </a:spcBef>
              <a:spcAft>
                <a:spcPts val="0"/>
              </a:spcAft>
              <a:buSzPts val="1400"/>
              <a:buChar char="○"/>
              <a:defRPr/>
            </a:lvl8pPr>
            <a:lvl9pPr lvl="8" marL="1828800" rtl="0" algn="l">
              <a:spcBef>
                <a:spcPts val="0"/>
              </a:spcBef>
              <a:spcAft>
                <a:spcPts val="0"/>
              </a:spcAft>
              <a:buSzPts val="1400"/>
              <a:buChar char="■"/>
              <a:defRPr/>
            </a:lvl9pPr>
          </a:lstStyle>
          <a:p/>
        </p:txBody>
      </p:sp>
      <p:sp>
        <p:nvSpPr>
          <p:cNvPr id="65" name="Google Shape;65;p17"/>
          <p:cNvSpPr txBox="1"/>
          <p:nvPr>
            <p:ph idx="1" type="body"/>
          </p:nvPr>
        </p:nvSpPr>
        <p:spPr>
          <a:xfrm>
            <a:off x="457200" y="1059656"/>
            <a:ext cx="4038600" cy="33945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66" name="Google Shape;66;p17"/>
          <p:cNvSpPr txBox="1"/>
          <p:nvPr>
            <p:ph idx="2" type="body"/>
          </p:nvPr>
        </p:nvSpPr>
        <p:spPr>
          <a:xfrm>
            <a:off x="4648200" y="1059656"/>
            <a:ext cx="4038600" cy="33945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gelijking" type="twoTxTwoObj">
  <p:cSld name="TWO_OBJECTS_WITH_TEXT">
    <p:spTree>
      <p:nvGrpSpPr>
        <p:cNvPr id="67" name="Shape 67"/>
        <p:cNvGrpSpPr/>
        <p:nvPr/>
      </p:nvGrpSpPr>
      <p:grpSpPr>
        <a:xfrm>
          <a:off x="0" y="0"/>
          <a:ext cx="0" cy="0"/>
          <a:chOff x="0" y="0"/>
          <a:chExt cx="0" cy="0"/>
        </a:xfrm>
      </p:grpSpPr>
      <p:sp>
        <p:nvSpPr>
          <p:cNvPr id="68" name="Google Shape;68;p18"/>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69" name="Google Shape;69;p18"/>
          <p:cNvSpPr txBox="1"/>
          <p:nvPr>
            <p:ph idx="1" type="body"/>
          </p:nvPr>
        </p:nvSpPr>
        <p:spPr>
          <a:xfrm>
            <a:off x="457200" y="1151335"/>
            <a:ext cx="4040100" cy="480000"/>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None/>
              <a:defRPr/>
            </a:lvl1pPr>
            <a:lvl2pPr indent="-228600" lvl="1" marL="914400" rtl="0">
              <a:spcBef>
                <a:spcPts val="560"/>
              </a:spcBef>
              <a:spcAft>
                <a:spcPts val="0"/>
              </a:spcAft>
              <a:buSzPts val="1400"/>
              <a:buNone/>
              <a:defRPr/>
            </a:lvl2pPr>
            <a:lvl3pPr indent="-228600" lvl="2" marL="1371600" rtl="0">
              <a:spcBef>
                <a:spcPts val="480"/>
              </a:spcBef>
              <a:spcAft>
                <a:spcPts val="0"/>
              </a:spcAft>
              <a:buSzPts val="1400"/>
              <a:buNone/>
              <a:defRPr/>
            </a:lvl3pPr>
            <a:lvl4pPr indent="-228600" lvl="3" marL="1828800" rtl="0">
              <a:spcBef>
                <a:spcPts val="400"/>
              </a:spcBef>
              <a:spcAft>
                <a:spcPts val="0"/>
              </a:spcAft>
              <a:buSzPts val="1400"/>
              <a:buNone/>
              <a:defRPr/>
            </a:lvl4pPr>
            <a:lvl5pPr indent="-228600" lvl="4" marL="2286000" rtl="0">
              <a:spcBef>
                <a:spcPts val="400"/>
              </a:spcBef>
              <a:spcAft>
                <a:spcPts val="0"/>
              </a:spcAft>
              <a:buSzPts val="1400"/>
              <a:buNone/>
              <a:defRPr/>
            </a:lvl5pPr>
            <a:lvl6pPr indent="-228600" lvl="5" marL="2743200" rtl="0">
              <a:spcBef>
                <a:spcPts val="400"/>
              </a:spcBef>
              <a:spcAft>
                <a:spcPts val="0"/>
              </a:spcAft>
              <a:buSzPts val="1400"/>
              <a:buNone/>
              <a:defRPr/>
            </a:lvl6pPr>
            <a:lvl7pPr indent="-228600" lvl="6" marL="3200400" rtl="0">
              <a:spcBef>
                <a:spcPts val="400"/>
              </a:spcBef>
              <a:spcAft>
                <a:spcPts val="0"/>
              </a:spcAft>
              <a:buSzPts val="1400"/>
              <a:buNone/>
              <a:defRPr/>
            </a:lvl7pPr>
            <a:lvl8pPr indent="-228600" lvl="7" marL="3657600" rtl="0">
              <a:spcBef>
                <a:spcPts val="400"/>
              </a:spcBef>
              <a:spcAft>
                <a:spcPts val="0"/>
              </a:spcAft>
              <a:buSzPts val="1400"/>
              <a:buNone/>
              <a:defRPr/>
            </a:lvl8pPr>
            <a:lvl9pPr indent="-228600" lvl="8" marL="4114800" rtl="0">
              <a:spcBef>
                <a:spcPts val="400"/>
              </a:spcBef>
              <a:spcAft>
                <a:spcPts val="0"/>
              </a:spcAft>
              <a:buSzPts val="1400"/>
              <a:buNone/>
              <a:defRPr/>
            </a:lvl9pPr>
          </a:lstStyle>
          <a:p/>
        </p:txBody>
      </p:sp>
      <p:sp>
        <p:nvSpPr>
          <p:cNvPr id="70" name="Google Shape;70;p18"/>
          <p:cNvSpPr txBox="1"/>
          <p:nvPr>
            <p:ph idx="2" type="body"/>
          </p:nvPr>
        </p:nvSpPr>
        <p:spPr>
          <a:xfrm>
            <a:off x="457200" y="1631156"/>
            <a:ext cx="4040100" cy="29634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71" name="Google Shape;71;p18"/>
          <p:cNvSpPr txBox="1"/>
          <p:nvPr>
            <p:ph idx="3" type="body"/>
          </p:nvPr>
        </p:nvSpPr>
        <p:spPr>
          <a:xfrm>
            <a:off x="4645025" y="1151335"/>
            <a:ext cx="4041900" cy="480000"/>
          </a:xfrm>
          <a:prstGeom prst="rect">
            <a:avLst/>
          </a:prstGeom>
          <a:noFill/>
          <a:ln>
            <a:noFill/>
          </a:ln>
        </p:spPr>
        <p:txBody>
          <a:bodyPr anchorCtr="0" anchor="b" bIns="91425" lIns="91425" spcFirstLastPara="1" rIns="91425" wrap="square" tIns="91425">
            <a:noAutofit/>
          </a:bodyPr>
          <a:lstStyle>
            <a:lvl1pPr indent="-228600" lvl="0" marL="457200" rtl="0">
              <a:spcBef>
                <a:spcPts val="640"/>
              </a:spcBef>
              <a:spcAft>
                <a:spcPts val="0"/>
              </a:spcAft>
              <a:buSzPts val="1400"/>
              <a:buNone/>
              <a:defRPr/>
            </a:lvl1pPr>
            <a:lvl2pPr indent="-228600" lvl="1" marL="914400" rtl="0">
              <a:spcBef>
                <a:spcPts val="560"/>
              </a:spcBef>
              <a:spcAft>
                <a:spcPts val="0"/>
              </a:spcAft>
              <a:buSzPts val="1400"/>
              <a:buNone/>
              <a:defRPr/>
            </a:lvl2pPr>
            <a:lvl3pPr indent="-228600" lvl="2" marL="1371600" rtl="0">
              <a:spcBef>
                <a:spcPts val="480"/>
              </a:spcBef>
              <a:spcAft>
                <a:spcPts val="0"/>
              </a:spcAft>
              <a:buSzPts val="1400"/>
              <a:buNone/>
              <a:defRPr/>
            </a:lvl3pPr>
            <a:lvl4pPr indent="-228600" lvl="3" marL="1828800" rtl="0">
              <a:spcBef>
                <a:spcPts val="400"/>
              </a:spcBef>
              <a:spcAft>
                <a:spcPts val="0"/>
              </a:spcAft>
              <a:buSzPts val="1400"/>
              <a:buNone/>
              <a:defRPr/>
            </a:lvl4pPr>
            <a:lvl5pPr indent="-228600" lvl="4" marL="2286000" rtl="0">
              <a:spcBef>
                <a:spcPts val="400"/>
              </a:spcBef>
              <a:spcAft>
                <a:spcPts val="0"/>
              </a:spcAft>
              <a:buSzPts val="1400"/>
              <a:buNone/>
              <a:defRPr/>
            </a:lvl5pPr>
            <a:lvl6pPr indent="-228600" lvl="5" marL="2743200" rtl="0">
              <a:spcBef>
                <a:spcPts val="400"/>
              </a:spcBef>
              <a:spcAft>
                <a:spcPts val="0"/>
              </a:spcAft>
              <a:buSzPts val="1400"/>
              <a:buNone/>
              <a:defRPr/>
            </a:lvl6pPr>
            <a:lvl7pPr indent="-228600" lvl="6" marL="3200400" rtl="0">
              <a:spcBef>
                <a:spcPts val="400"/>
              </a:spcBef>
              <a:spcAft>
                <a:spcPts val="0"/>
              </a:spcAft>
              <a:buSzPts val="1400"/>
              <a:buNone/>
              <a:defRPr/>
            </a:lvl7pPr>
            <a:lvl8pPr indent="-228600" lvl="7" marL="3657600" rtl="0">
              <a:spcBef>
                <a:spcPts val="400"/>
              </a:spcBef>
              <a:spcAft>
                <a:spcPts val="0"/>
              </a:spcAft>
              <a:buSzPts val="1400"/>
              <a:buNone/>
              <a:defRPr/>
            </a:lvl8pPr>
            <a:lvl9pPr indent="-228600" lvl="8" marL="4114800" rtl="0">
              <a:spcBef>
                <a:spcPts val="400"/>
              </a:spcBef>
              <a:spcAft>
                <a:spcPts val="0"/>
              </a:spcAft>
              <a:buSzPts val="1400"/>
              <a:buNone/>
              <a:defRPr/>
            </a:lvl9pPr>
          </a:lstStyle>
          <a:p/>
        </p:txBody>
      </p:sp>
      <p:sp>
        <p:nvSpPr>
          <p:cNvPr id="72" name="Google Shape;72;p18"/>
          <p:cNvSpPr txBox="1"/>
          <p:nvPr>
            <p:ph idx="4" type="body"/>
          </p:nvPr>
        </p:nvSpPr>
        <p:spPr>
          <a:xfrm>
            <a:off x="4645025" y="1631156"/>
            <a:ext cx="4041900" cy="29634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lleen titel" type="titleOnly">
  <p:cSld name="TITLE_ONLY">
    <p:spTree>
      <p:nvGrpSpPr>
        <p:cNvPr id="73" name="Shape 73"/>
        <p:cNvGrpSpPr/>
        <p:nvPr/>
      </p:nvGrpSpPr>
      <p:grpSpPr>
        <a:xfrm>
          <a:off x="0" y="0"/>
          <a:ext cx="0" cy="0"/>
          <a:chOff x="0" y="0"/>
          <a:chExt cx="0" cy="0"/>
        </a:xfrm>
      </p:grpSpPr>
      <p:sp>
        <p:nvSpPr>
          <p:cNvPr id="74" name="Google Shape;74;p19"/>
          <p:cNvSpPr txBox="1"/>
          <p:nvPr>
            <p:ph type="title"/>
          </p:nvPr>
        </p:nvSpPr>
        <p:spPr>
          <a:xfrm>
            <a:off x="457200" y="0"/>
            <a:ext cx="8229600" cy="681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Char char="●"/>
              <a:defRPr/>
            </a:lvl1pPr>
            <a:lvl2pPr lvl="1" rtl="0" algn="l">
              <a:spcBef>
                <a:spcPts val="0"/>
              </a:spcBef>
              <a:spcAft>
                <a:spcPts val="0"/>
              </a:spcAft>
              <a:buSzPts val="1400"/>
              <a:buChar char="○"/>
              <a:defRPr/>
            </a:lvl2pPr>
            <a:lvl3pPr lvl="2" rtl="0" algn="l">
              <a:spcBef>
                <a:spcPts val="0"/>
              </a:spcBef>
              <a:spcAft>
                <a:spcPts val="0"/>
              </a:spcAft>
              <a:buSzPts val="1400"/>
              <a:buChar char="■"/>
              <a:defRPr/>
            </a:lvl3pPr>
            <a:lvl4pPr lvl="3" rtl="0" algn="l">
              <a:spcBef>
                <a:spcPts val="0"/>
              </a:spcBef>
              <a:spcAft>
                <a:spcPts val="0"/>
              </a:spcAft>
              <a:buSzPts val="1400"/>
              <a:buChar char="●"/>
              <a:defRPr/>
            </a:lvl4pPr>
            <a:lvl5pPr lvl="4" rtl="0" algn="l">
              <a:spcBef>
                <a:spcPts val="0"/>
              </a:spcBef>
              <a:spcAft>
                <a:spcPts val="0"/>
              </a:spcAft>
              <a:buSzPts val="1400"/>
              <a:buChar char="○"/>
              <a:defRPr/>
            </a:lvl5pPr>
            <a:lvl6pPr lvl="5" marL="457200" rtl="0" algn="l">
              <a:spcBef>
                <a:spcPts val="0"/>
              </a:spcBef>
              <a:spcAft>
                <a:spcPts val="0"/>
              </a:spcAft>
              <a:buSzPts val="1400"/>
              <a:buChar char="■"/>
              <a:defRPr/>
            </a:lvl6pPr>
            <a:lvl7pPr lvl="6" marL="914400" rtl="0" algn="l">
              <a:spcBef>
                <a:spcPts val="0"/>
              </a:spcBef>
              <a:spcAft>
                <a:spcPts val="0"/>
              </a:spcAft>
              <a:buSzPts val="1400"/>
              <a:buChar char="●"/>
              <a:defRPr/>
            </a:lvl7pPr>
            <a:lvl8pPr lvl="7" marL="1371600" rtl="0" algn="l">
              <a:spcBef>
                <a:spcPts val="0"/>
              </a:spcBef>
              <a:spcAft>
                <a:spcPts val="0"/>
              </a:spcAft>
              <a:buSzPts val="1400"/>
              <a:buChar char="○"/>
              <a:defRPr/>
            </a:lvl8pPr>
            <a:lvl9pPr lvl="8" marL="1828800" rtl="0" algn="l">
              <a:spcBef>
                <a:spcPts val="0"/>
              </a:spcBef>
              <a:spcAft>
                <a:spcPts val="0"/>
              </a:spcAft>
              <a:buSzPts val="1400"/>
              <a:buChar char="■"/>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Leeg" type="blank">
  <p:cSld name="BLANK">
    <p:spTree>
      <p:nvGrpSpPr>
        <p:cNvPr id="75" name="Shape 75"/>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houd met bijschrift" type="objTx">
  <p:cSld name="OBJECT_WITH_CAPTION_TEXT">
    <p:spTree>
      <p:nvGrpSpPr>
        <p:cNvPr id="76" name="Shape 76"/>
        <p:cNvGrpSpPr/>
        <p:nvPr/>
      </p:nvGrpSpPr>
      <p:grpSpPr>
        <a:xfrm>
          <a:off x="0" y="0"/>
          <a:ext cx="0" cy="0"/>
          <a:chOff x="0" y="0"/>
          <a:chExt cx="0" cy="0"/>
        </a:xfrm>
      </p:grpSpPr>
      <p:sp>
        <p:nvSpPr>
          <p:cNvPr id="77" name="Google Shape;77;p21"/>
          <p:cNvSpPr txBox="1"/>
          <p:nvPr>
            <p:ph type="title"/>
          </p:nvPr>
        </p:nvSpPr>
        <p:spPr>
          <a:xfrm>
            <a:off x="457200" y="204788"/>
            <a:ext cx="3008400" cy="8715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78" name="Google Shape;78;p21"/>
          <p:cNvSpPr txBox="1"/>
          <p:nvPr>
            <p:ph idx="1" type="body"/>
          </p:nvPr>
        </p:nvSpPr>
        <p:spPr>
          <a:xfrm>
            <a:off x="3575050" y="204788"/>
            <a:ext cx="5111700" cy="4389600"/>
          </a:xfrm>
          <a:prstGeom prst="rect">
            <a:avLst/>
          </a:prstGeom>
          <a:noFill/>
          <a:ln>
            <a:noFill/>
          </a:ln>
        </p:spPr>
        <p:txBody>
          <a:bodyPr anchorCtr="0" anchor="t" bIns="91425" lIns="91425" spcFirstLastPara="1" rIns="91425" wrap="square" tIns="91425">
            <a:noAutofit/>
          </a:bodyPr>
          <a:lstStyle>
            <a:lvl1pPr indent="-317500" lvl="0" marL="457200" rtl="0">
              <a:spcBef>
                <a:spcPts val="640"/>
              </a:spcBef>
              <a:spcAft>
                <a:spcPts val="0"/>
              </a:spcAft>
              <a:buSzPts val="1400"/>
              <a:buChar char="•"/>
              <a:defRPr/>
            </a:lvl1pPr>
            <a:lvl2pPr indent="-317500" lvl="1" marL="914400" rtl="0">
              <a:spcBef>
                <a:spcPts val="560"/>
              </a:spcBef>
              <a:spcAft>
                <a:spcPts val="0"/>
              </a:spcAft>
              <a:buSzPts val="1400"/>
              <a:buChar char="–"/>
              <a:defRPr/>
            </a:lvl2pPr>
            <a:lvl3pPr indent="-317500" lvl="2" marL="1371600" rtl="0">
              <a:spcBef>
                <a:spcPts val="480"/>
              </a:spcBef>
              <a:spcAft>
                <a:spcPts val="0"/>
              </a:spcAft>
              <a:buSzPts val="1400"/>
              <a:buChar char="•"/>
              <a:defRPr/>
            </a:lvl3pPr>
            <a:lvl4pPr indent="-317500" lvl="3" marL="1828800" rtl="0">
              <a:spcBef>
                <a:spcPts val="400"/>
              </a:spcBef>
              <a:spcAft>
                <a:spcPts val="0"/>
              </a:spcAft>
              <a:buSzPts val="1400"/>
              <a:buChar char="–"/>
              <a:defRPr/>
            </a:lvl4pPr>
            <a:lvl5pPr indent="-317500" lvl="4" marL="2286000" rtl="0">
              <a:spcBef>
                <a:spcPts val="400"/>
              </a:spcBef>
              <a:spcAft>
                <a:spcPts val="0"/>
              </a:spcAft>
              <a:buSzPts val="1400"/>
              <a:buChar char="»"/>
              <a:defRPr/>
            </a:lvl5pPr>
            <a:lvl6pPr indent="-317500" lvl="5" marL="2743200" rtl="0">
              <a:spcBef>
                <a:spcPts val="400"/>
              </a:spcBef>
              <a:spcAft>
                <a:spcPts val="0"/>
              </a:spcAft>
              <a:buSzPts val="1400"/>
              <a:buChar char="»"/>
              <a:defRPr/>
            </a:lvl6pPr>
            <a:lvl7pPr indent="-317500" lvl="6" marL="3200400" rtl="0">
              <a:spcBef>
                <a:spcPts val="400"/>
              </a:spcBef>
              <a:spcAft>
                <a:spcPts val="0"/>
              </a:spcAft>
              <a:buSzPts val="1400"/>
              <a:buChar char="»"/>
              <a:defRPr/>
            </a:lvl7pPr>
            <a:lvl8pPr indent="-317500" lvl="7" marL="3657600" rtl="0">
              <a:spcBef>
                <a:spcPts val="400"/>
              </a:spcBef>
              <a:spcAft>
                <a:spcPts val="0"/>
              </a:spcAft>
              <a:buSzPts val="1400"/>
              <a:buChar char="»"/>
              <a:defRPr/>
            </a:lvl8pPr>
            <a:lvl9pPr indent="-317500" lvl="8" marL="4114800" rtl="0">
              <a:spcBef>
                <a:spcPts val="400"/>
              </a:spcBef>
              <a:spcAft>
                <a:spcPts val="0"/>
              </a:spcAft>
              <a:buSzPts val="1400"/>
              <a:buChar char="»"/>
              <a:defRPr/>
            </a:lvl9pPr>
          </a:lstStyle>
          <a:p/>
        </p:txBody>
      </p:sp>
      <p:sp>
        <p:nvSpPr>
          <p:cNvPr id="79" name="Google Shape;79;p21"/>
          <p:cNvSpPr txBox="1"/>
          <p:nvPr>
            <p:ph idx="2" type="body"/>
          </p:nvPr>
        </p:nvSpPr>
        <p:spPr>
          <a:xfrm>
            <a:off x="457200" y="1076325"/>
            <a:ext cx="3008400" cy="3518400"/>
          </a:xfrm>
          <a:prstGeom prst="rect">
            <a:avLst/>
          </a:prstGeom>
          <a:noFill/>
          <a:ln>
            <a:noFill/>
          </a:ln>
        </p:spPr>
        <p:txBody>
          <a:bodyPr anchorCtr="0" anchor="t" bIns="91425" lIns="91425" spcFirstLastPara="1" rIns="91425" wrap="square" tIns="91425">
            <a:noAutofit/>
          </a:bodyPr>
          <a:lstStyle>
            <a:lvl1pPr indent="-228600" lvl="0" marL="457200" rtl="0">
              <a:spcBef>
                <a:spcPts val="640"/>
              </a:spcBef>
              <a:spcAft>
                <a:spcPts val="0"/>
              </a:spcAft>
              <a:buSzPts val="1400"/>
              <a:buNone/>
              <a:defRPr/>
            </a:lvl1pPr>
            <a:lvl2pPr indent="-228600" lvl="1" marL="914400" rtl="0">
              <a:spcBef>
                <a:spcPts val="560"/>
              </a:spcBef>
              <a:spcAft>
                <a:spcPts val="0"/>
              </a:spcAft>
              <a:buSzPts val="1400"/>
              <a:buNone/>
              <a:defRPr/>
            </a:lvl2pPr>
            <a:lvl3pPr indent="-228600" lvl="2" marL="1371600" rtl="0">
              <a:spcBef>
                <a:spcPts val="480"/>
              </a:spcBef>
              <a:spcAft>
                <a:spcPts val="0"/>
              </a:spcAft>
              <a:buSzPts val="1400"/>
              <a:buNone/>
              <a:defRPr/>
            </a:lvl3pPr>
            <a:lvl4pPr indent="-228600" lvl="3" marL="1828800" rtl="0">
              <a:spcBef>
                <a:spcPts val="400"/>
              </a:spcBef>
              <a:spcAft>
                <a:spcPts val="0"/>
              </a:spcAft>
              <a:buSzPts val="1400"/>
              <a:buNone/>
              <a:defRPr/>
            </a:lvl4pPr>
            <a:lvl5pPr indent="-228600" lvl="4" marL="2286000" rtl="0">
              <a:spcBef>
                <a:spcPts val="400"/>
              </a:spcBef>
              <a:spcAft>
                <a:spcPts val="0"/>
              </a:spcAft>
              <a:buSzPts val="1400"/>
              <a:buNone/>
              <a:defRPr/>
            </a:lvl5pPr>
            <a:lvl6pPr indent="-228600" lvl="5" marL="2743200" rtl="0">
              <a:spcBef>
                <a:spcPts val="400"/>
              </a:spcBef>
              <a:spcAft>
                <a:spcPts val="0"/>
              </a:spcAft>
              <a:buSzPts val="1400"/>
              <a:buNone/>
              <a:defRPr/>
            </a:lvl6pPr>
            <a:lvl7pPr indent="-228600" lvl="6" marL="3200400" rtl="0">
              <a:spcBef>
                <a:spcPts val="400"/>
              </a:spcBef>
              <a:spcAft>
                <a:spcPts val="0"/>
              </a:spcAft>
              <a:buSzPts val="1400"/>
              <a:buNone/>
              <a:defRPr/>
            </a:lvl7pPr>
            <a:lvl8pPr indent="-228600" lvl="7" marL="3657600" rtl="0">
              <a:spcBef>
                <a:spcPts val="400"/>
              </a:spcBef>
              <a:spcAft>
                <a:spcPts val="0"/>
              </a:spcAft>
              <a:buSzPts val="1400"/>
              <a:buNone/>
              <a:defRPr/>
            </a:lvl8pPr>
            <a:lvl9pPr indent="-228600" lvl="8" marL="4114800" rtl="0">
              <a:spcBef>
                <a:spcPts val="40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Afbeelding met bijschrift" type="picTx">
  <p:cSld name="PICTURE_WITH_CAPTION_TEXT">
    <p:spTree>
      <p:nvGrpSpPr>
        <p:cNvPr id="80" name="Shape 80"/>
        <p:cNvGrpSpPr/>
        <p:nvPr/>
      </p:nvGrpSpPr>
      <p:grpSpPr>
        <a:xfrm>
          <a:off x="0" y="0"/>
          <a:ext cx="0" cy="0"/>
          <a:chOff x="0" y="0"/>
          <a:chExt cx="0" cy="0"/>
        </a:xfrm>
      </p:grpSpPr>
      <p:sp>
        <p:nvSpPr>
          <p:cNvPr id="81" name="Google Shape;81;p22"/>
          <p:cNvSpPr txBox="1"/>
          <p:nvPr>
            <p:ph type="title"/>
          </p:nvPr>
        </p:nvSpPr>
        <p:spPr>
          <a:xfrm>
            <a:off x="1792288" y="3600450"/>
            <a:ext cx="5486400" cy="425100"/>
          </a:xfrm>
          <a:prstGeom prst="rect">
            <a:avLst/>
          </a:prstGeom>
          <a:noFill/>
          <a:ln>
            <a:noFill/>
          </a:ln>
        </p:spPr>
        <p:txBody>
          <a:bodyPr anchorCtr="0" anchor="b" bIns="91425" lIns="91425" spcFirstLastPara="1" rIns="91425" wrap="square" tIns="91425">
            <a:noAutofit/>
          </a:bodyPr>
          <a:lstStyle>
            <a:lvl1pPr lvl="0" rtl="0" algn="l">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82" name="Google Shape;82;p22"/>
          <p:cNvSpPr/>
          <p:nvPr>
            <p:ph idx="2" type="pic"/>
          </p:nvPr>
        </p:nvSpPr>
        <p:spPr>
          <a:xfrm>
            <a:off x="1792288" y="459581"/>
            <a:ext cx="5486400" cy="3086100"/>
          </a:xfrm>
          <a:prstGeom prst="rect">
            <a:avLst/>
          </a:prstGeom>
          <a:noFill/>
          <a:ln>
            <a:noFill/>
          </a:ln>
        </p:spPr>
      </p:sp>
      <p:sp>
        <p:nvSpPr>
          <p:cNvPr id="83" name="Google Shape;83;p22"/>
          <p:cNvSpPr txBox="1"/>
          <p:nvPr>
            <p:ph idx="1" type="body"/>
          </p:nvPr>
        </p:nvSpPr>
        <p:spPr>
          <a:xfrm>
            <a:off x="1792288" y="4025503"/>
            <a:ext cx="5486400" cy="603600"/>
          </a:xfrm>
          <a:prstGeom prst="rect">
            <a:avLst/>
          </a:prstGeom>
          <a:noFill/>
          <a:ln>
            <a:noFill/>
          </a:ln>
        </p:spPr>
        <p:txBody>
          <a:bodyPr anchorCtr="0" anchor="t" bIns="91425" lIns="91425" spcFirstLastPara="1" rIns="91425" wrap="square" tIns="91425">
            <a:noAutofit/>
          </a:bodyPr>
          <a:lstStyle>
            <a:lvl1pPr indent="-228600" lvl="0" marL="457200" rtl="0">
              <a:spcBef>
                <a:spcPts val="640"/>
              </a:spcBef>
              <a:spcAft>
                <a:spcPts val="0"/>
              </a:spcAft>
              <a:buSzPts val="1400"/>
              <a:buNone/>
              <a:defRPr/>
            </a:lvl1pPr>
            <a:lvl2pPr indent="-228600" lvl="1" marL="914400" rtl="0">
              <a:spcBef>
                <a:spcPts val="560"/>
              </a:spcBef>
              <a:spcAft>
                <a:spcPts val="0"/>
              </a:spcAft>
              <a:buSzPts val="1400"/>
              <a:buNone/>
              <a:defRPr/>
            </a:lvl2pPr>
            <a:lvl3pPr indent="-228600" lvl="2" marL="1371600" rtl="0">
              <a:spcBef>
                <a:spcPts val="480"/>
              </a:spcBef>
              <a:spcAft>
                <a:spcPts val="0"/>
              </a:spcAft>
              <a:buSzPts val="1400"/>
              <a:buNone/>
              <a:defRPr/>
            </a:lvl3pPr>
            <a:lvl4pPr indent="-228600" lvl="3" marL="1828800" rtl="0">
              <a:spcBef>
                <a:spcPts val="400"/>
              </a:spcBef>
              <a:spcAft>
                <a:spcPts val="0"/>
              </a:spcAft>
              <a:buSzPts val="1400"/>
              <a:buNone/>
              <a:defRPr/>
            </a:lvl4pPr>
            <a:lvl5pPr indent="-228600" lvl="4" marL="2286000" rtl="0">
              <a:spcBef>
                <a:spcPts val="400"/>
              </a:spcBef>
              <a:spcAft>
                <a:spcPts val="0"/>
              </a:spcAft>
              <a:buSzPts val="1400"/>
              <a:buNone/>
              <a:defRPr/>
            </a:lvl5pPr>
            <a:lvl6pPr indent="-228600" lvl="5" marL="2743200" rtl="0">
              <a:spcBef>
                <a:spcPts val="400"/>
              </a:spcBef>
              <a:spcAft>
                <a:spcPts val="0"/>
              </a:spcAft>
              <a:buSzPts val="1400"/>
              <a:buNone/>
              <a:defRPr/>
            </a:lvl6pPr>
            <a:lvl7pPr indent="-228600" lvl="6" marL="3200400" rtl="0">
              <a:spcBef>
                <a:spcPts val="400"/>
              </a:spcBef>
              <a:spcAft>
                <a:spcPts val="0"/>
              </a:spcAft>
              <a:buSzPts val="1400"/>
              <a:buNone/>
              <a:defRPr/>
            </a:lvl7pPr>
            <a:lvl8pPr indent="-228600" lvl="7" marL="3657600" rtl="0">
              <a:spcBef>
                <a:spcPts val="400"/>
              </a:spcBef>
              <a:spcAft>
                <a:spcPts val="0"/>
              </a:spcAft>
              <a:buSzPts val="1400"/>
              <a:buNone/>
              <a:defRPr/>
            </a:lvl8pPr>
            <a:lvl9pPr indent="-228600" lvl="8" marL="4114800" rtl="0">
              <a:spcBef>
                <a:spcPts val="40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el en verticale tekst" type="vertTx">
  <p:cSld name="VERTICAL_TEXT">
    <p:spTree>
      <p:nvGrpSpPr>
        <p:cNvPr id="84" name="Shape 84"/>
        <p:cNvGrpSpPr/>
        <p:nvPr/>
      </p:nvGrpSpPr>
      <p:grpSpPr>
        <a:xfrm>
          <a:off x="0" y="0"/>
          <a:ext cx="0" cy="0"/>
          <a:chOff x="0" y="0"/>
          <a:chExt cx="0" cy="0"/>
        </a:xfrm>
      </p:grpSpPr>
      <p:sp>
        <p:nvSpPr>
          <p:cNvPr id="85" name="Google Shape;85;p23"/>
          <p:cNvSpPr txBox="1"/>
          <p:nvPr>
            <p:ph type="title"/>
          </p:nvPr>
        </p:nvSpPr>
        <p:spPr>
          <a:xfrm>
            <a:off x="457200" y="0"/>
            <a:ext cx="8229600" cy="6810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Char char="●"/>
              <a:defRPr/>
            </a:lvl1pPr>
            <a:lvl2pPr lvl="1" rtl="0" algn="l">
              <a:spcBef>
                <a:spcPts val="0"/>
              </a:spcBef>
              <a:spcAft>
                <a:spcPts val="0"/>
              </a:spcAft>
              <a:buSzPts val="1400"/>
              <a:buChar char="○"/>
              <a:defRPr/>
            </a:lvl2pPr>
            <a:lvl3pPr lvl="2" rtl="0" algn="l">
              <a:spcBef>
                <a:spcPts val="0"/>
              </a:spcBef>
              <a:spcAft>
                <a:spcPts val="0"/>
              </a:spcAft>
              <a:buSzPts val="1400"/>
              <a:buChar char="■"/>
              <a:defRPr/>
            </a:lvl3pPr>
            <a:lvl4pPr lvl="3" rtl="0" algn="l">
              <a:spcBef>
                <a:spcPts val="0"/>
              </a:spcBef>
              <a:spcAft>
                <a:spcPts val="0"/>
              </a:spcAft>
              <a:buSzPts val="1400"/>
              <a:buChar char="●"/>
              <a:defRPr/>
            </a:lvl4pPr>
            <a:lvl5pPr lvl="4" rtl="0" algn="l">
              <a:spcBef>
                <a:spcPts val="0"/>
              </a:spcBef>
              <a:spcAft>
                <a:spcPts val="0"/>
              </a:spcAft>
              <a:buSzPts val="1400"/>
              <a:buChar char="○"/>
              <a:defRPr/>
            </a:lvl5pPr>
            <a:lvl6pPr lvl="5" marL="457200" rtl="0" algn="l">
              <a:spcBef>
                <a:spcPts val="0"/>
              </a:spcBef>
              <a:spcAft>
                <a:spcPts val="0"/>
              </a:spcAft>
              <a:buSzPts val="1400"/>
              <a:buChar char="■"/>
              <a:defRPr/>
            </a:lvl6pPr>
            <a:lvl7pPr lvl="6" marL="914400" rtl="0" algn="l">
              <a:spcBef>
                <a:spcPts val="0"/>
              </a:spcBef>
              <a:spcAft>
                <a:spcPts val="0"/>
              </a:spcAft>
              <a:buSzPts val="1400"/>
              <a:buChar char="●"/>
              <a:defRPr/>
            </a:lvl7pPr>
            <a:lvl8pPr lvl="7" marL="1371600" rtl="0" algn="l">
              <a:spcBef>
                <a:spcPts val="0"/>
              </a:spcBef>
              <a:spcAft>
                <a:spcPts val="0"/>
              </a:spcAft>
              <a:buSzPts val="1400"/>
              <a:buChar char="○"/>
              <a:defRPr/>
            </a:lvl8pPr>
            <a:lvl9pPr lvl="8" marL="1828800" rtl="0" algn="l">
              <a:spcBef>
                <a:spcPts val="0"/>
              </a:spcBef>
              <a:spcAft>
                <a:spcPts val="0"/>
              </a:spcAft>
              <a:buSzPts val="1400"/>
              <a:buChar char="■"/>
              <a:defRPr/>
            </a:lvl9pPr>
          </a:lstStyle>
          <a:p/>
        </p:txBody>
      </p:sp>
      <p:sp>
        <p:nvSpPr>
          <p:cNvPr id="86" name="Google Shape;86;p23"/>
          <p:cNvSpPr txBox="1"/>
          <p:nvPr>
            <p:ph idx="1" type="body"/>
          </p:nvPr>
        </p:nvSpPr>
        <p:spPr>
          <a:xfrm rot="5400000">
            <a:off x="2874750" y="-1357894"/>
            <a:ext cx="3394500" cy="82296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Char char="•"/>
              <a:defRPr/>
            </a:lvl1pPr>
            <a:lvl2pPr indent="-317500" lvl="1" marL="914400" rtl="0" algn="l">
              <a:spcBef>
                <a:spcPts val="560"/>
              </a:spcBef>
              <a:spcAft>
                <a:spcPts val="0"/>
              </a:spcAft>
              <a:buClr>
                <a:schemeClr val="dk1"/>
              </a:buClr>
              <a:buSzPts val="1400"/>
              <a:buChar char="–"/>
              <a:defRPr/>
            </a:lvl2pPr>
            <a:lvl3pPr indent="-317500" lvl="2" marL="1371600" rtl="0" algn="l">
              <a:spcBef>
                <a:spcPts val="480"/>
              </a:spcBef>
              <a:spcAft>
                <a:spcPts val="0"/>
              </a:spcAft>
              <a:buClr>
                <a:schemeClr val="dk1"/>
              </a:buClr>
              <a:buSzPts val="1400"/>
              <a:buChar char="•"/>
              <a:defRPr/>
            </a:lvl3pPr>
            <a:lvl4pPr indent="-317500" lvl="3" marL="1828800" rtl="0" algn="l">
              <a:spcBef>
                <a:spcPts val="400"/>
              </a:spcBef>
              <a:spcAft>
                <a:spcPts val="0"/>
              </a:spcAft>
              <a:buClr>
                <a:schemeClr val="dk1"/>
              </a:buClr>
              <a:buSzPts val="1400"/>
              <a:buChar char="–"/>
              <a:defRPr/>
            </a:lvl4pPr>
            <a:lvl5pPr indent="-317500" lvl="4" marL="2286000" rtl="0" algn="l">
              <a:spcBef>
                <a:spcPts val="400"/>
              </a:spcBef>
              <a:spcAft>
                <a:spcPts val="0"/>
              </a:spcAft>
              <a:buClr>
                <a:schemeClr val="dk1"/>
              </a:buClr>
              <a:buSzPts val="1400"/>
              <a:buChar char="»"/>
              <a:defRPr/>
            </a:lvl5pPr>
            <a:lvl6pPr indent="-317500" lvl="5" marL="2743200" rtl="0" algn="l">
              <a:spcBef>
                <a:spcPts val="400"/>
              </a:spcBef>
              <a:spcAft>
                <a:spcPts val="0"/>
              </a:spcAft>
              <a:buClr>
                <a:schemeClr val="dk1"/>
              </a:buClr>
              <a:buSzPts val="1400"/>
              <a:buChar char="»"/>
              <a:defRPr/>
            </a:lvl6pPr>
            <a:lvl7pPr indent="-317500" lvl="6" marL="3200400" rtl="0" algn="l">
              <a:spcBef>
                <a:spcPts val="400"/>
              </a:spcBef>
              <a:spcAft>
                <a:spcPts val="0"/>
              </a:spcAft>
              <a:buClr>
                <a:schemeClr val="dk1"/>
              </a:buClr>
              <a:buSzPts val="1400"/>
              <a:buChar char="»"/>
              <a:defRPr/>
            </a:lvl7pPr>
            <a:lvl8pPr indent="-317500" lvl="7" marL="3657600" rtl="0" algn="l">
              <a:spcBef>
                <a:spcPts val="400"/>
              </a:spcBef>
              <a:spcAft>
                <a:spcPts val="0"/>
              </a:spcAft>
              <a:buClr>
                <a:schemeClr val="dk1"/>
              </a:buClr>
              <a:buSzPts val="1400"/>
              <a:buChar char="»"/>
              <a:defRPr/>
            </a:lvl8pPr>
            <a:lvl9pPr indent="-317500" lvl="8" marL="4114800" rtl="0" algn="l">
              <a:spcBef>
                <a:spcPts val="400"/>
              </a:spcBef>
              <a:spcAft>
                <a:spcPts val="0"/>
              </a:spcAft>
              <a:buClr>
                <a:schemeClr val="dk1"/>
              </a:buClr>
              <a:buSzPts val="1400"/>
              <a:buChar char="»"/>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e titel en tekst" type="vertTitleAndTx">
  <p:cSld name="VERTICAL_TITLE_AND_VERTICAL_TEXT">
    <p:spTree>
      <p:nvGrpSpPr>
        <p:cNvPr id="87" name="Shape 87"/>
        <p:cNvGrpSpPr/>
        <p:nvPr/>
      </p:nvGrpSpPr>
      <p:grpSpPr>
        <a:xfrm>
          <a:off x="0" y="0"/>
          <a:ext cx="0" cy="0"/>
          <a:chOff x="0" y="0"/>
          <a:chExt cx="0" cy="0"/>
        </a:xfrm>
      </p:grpSpPr>
      <p:sp>
        <p:nvSpPr>
          <p:cNvPr id="88" name="Google Shape;88;p24"/>
          <p:cNvSpPr txBox="1"/>
          <p:nvPr>
            <p:ph type="title"/>
          </p:nvPr>
        </p:nvSpPr>
        <p:spPr>
          <a:xfrm rot="5400000">
            <a:off x="5431050" y="1198350"/>
            <a:ext cx="4454100" cy="2057400"/>
          </a:xfrm>
          <a:prstGeom prst="rect">
            <a:avLst/>
          </a:prstGeom>
          <a:noFill/>
          <a:ln>
            <a:noFill/>
          </a:ln>
        </p:spPr>
        <p:txBody>
          <a:bodyPr anchorCtr="0" anchor="ctr" bIns="91425" lIns="91425" spcFirstLastPara="1" rIns="91425" wrap="square" tIns="91425">
            <a:noAutofit/>
          </a:bodyPr>
          <a:lstStyle>
            <a:lvl1pPr lvl="0" rtl="0" algn="l">
              <a:spcBef>
                <a:spcPts val="0"/>
              </a:spcBef>
              <a:spcAft>
                <a:spcPts val="0"/>
              </a:spcAft>
              <a:buSzPts val="1400"/>
              <a:buChar char="●"/>
              <a:defRPr/>
            </a:lvl1pPr>
            <a:lvl2pPr lvl="1" rtl="0" algn="l">
              <a:spcBef>
                <a:spcPts val="0"/>
              </a:spcBef>
              <a:spcAft>
                <a:spcPts val="0"/>
              </a:spcAft>
              <a:buSzPts val="1400"/>
              <a:buChar char="○"/>
              <a:defRPr/>
            </a:lvl2pPr>
            <a:lvl3pPr lvl="2" rtl="0" algn="l">
              <a:spcBef>
                <a:spcPts val="0"/>
              </a:spcBef>
              <a:spcAft>
                <a:spcPts val="0"/>
              </a:spcAft>
              <a:buSzPts val="1400"/>
              <a:buChar char="■"/>
              <a:defRPr/>
            </a:lvl3pPr>
            <a:lvl4pPr lvl="3" rtl="0" algn="l">
              <a:spcBef>
                <a:spcPts val="0"/>
              </a:spcBef>
              <a:spcAft>
                <a:spcPts val="0"/>
              </a:spcAft>
              <a:buSzPts val="1400"/>
              <a:buChar char="●"/>
              <a:defRPr/>
            </a:lvl4pPr>
            <a:lvl5pPr lvl="4" rtl="0" algn="l">
              <a:spcBef>
                <a:spcPts val="0"/>
              </a:spcBef>
              <a:spcAft>
                <a:spcPts val="0"/>
              </a:spcAft>
              <a:buSzPts val="1400"/>
              <a:buChar char="○"/>
              <a:defRPr/>
            </a:lvl5pPr>
            <a:lvl6pPr lvl="5" marL="457200" rtl="0" algn="l">
              <a:spcBef>
                <a:spcPts val="0"/>
              </a:spcBef>
              <a:spcAft>
                <a:spcPts val="0"/>
              </a:spcAft>
              <a:buSzPts val="1400"/>
              <a:buChar char="■"/>
              <a:defRPr/>
            </a:lvl6pPr>
            <a:lvl7pPr lvl="6" marL="914400" rtl="0" algn="l">
              <a:spcBef>
                <a:spcPts val="0"/>
              </a:spcBef>
              <a:spcAft>
                <a:spcPts val="0"/>
              </a:spcAft>
              <a:buSzPts val="1400"/>
              <a:buChar char="●"/>
              <a:defRPr/>
            </a:lvl7pPr>
            <a:lvl8pPr lvl="7" marL="1371600" rtl="0" algn="l">
              <a:spcBef>
                <a:spcPts val="0"/>
              </a:spcBef>
              <a:spcAft>
                <a:spcPts val="0"/>
              </a:spcAft>
              <a:buSzPts val="1400"/>
              <a:buChar char="○"/>
              <a:defRPr/>
            </a:lvl8pPr>
            <a:lvl9pPr lvl="8" marL="1828800" rtl="0" algn="l">
              <a:spcBef>
                <a:spcPts val="0"/>
              </a:spcBef>
              <a:spcAft>
                <a:spcPts val="0"/>
              </a:spcAft>
              <a:buSzPts val="1400"/>
              <a:buChar char="■"/>
              <a:defRPr/>
            </a:lvl9pPr>
          </a:lstStyle>
          <a:p/>
        </p:txBody>
      </p:sp>
      <p:sp>
        <p:nvSpPr>
          <p:cNvPr id="89" name="Google Shape;89;p24"/>
          <p:cNvSpPr txBox="1"/>
          <p:nvPr>
            <p:ph idx="1" type="body"/>
          </p:nvPr>
        </p:nvSpPr>
        <p:spPr>
          <a:xfrm rot="5400000">
            <a:off x="1240050" y="-782850"/>
            <a:ext cx="4454100" cy="6019800"/>
          </a:xfrm>
          <a:prstGeom prst="rect">
            <a:avLst/>
          </a:prstGeom>
          <a:noFill/>
          <a:ln>
            <a:noFill/>
          </a:ln>
        </p:spPr>
        <p:txBody>
          <a:bodyPr anchorCtr="0" anchor="t" bIns="91425" lIns="91425" spcFirstLastPara="1" rIns="91425" wrap="square" tIns="91425">
            <a:noAutofit/>
          </a:bodyPr>
          <a:lstStyle>
            <a:lvl1pPr indent="-317500" lvl="0" marL="457200" rtl="0" algn="l">
              <a:spcBef>
                <a:spcPts val="640"/>
              </a:spcBef>
              <a:spcAft>
                <a:spcPts val="0"/>
              </a:spcAft>
              <a:buClr>
                <a:schemeClr val="dk1"/>
              </a:buClr>
              <a:buSzPts val="1400"/>
              <a:buChar char="•"/>
              <a:defRPr/>
            </a:lvl1pPr>
            <a:lvl2pPr indent="-317500" lvl="1" marL="914400" rtl="0" algn="l">
              <a:spcBef>
                <a:spcPts val="560"/>
              </a:spcBef>
              <a:spcAft>
                <a:spcPts val="0"/>
              </a:spcAft>
              <a:buClr>
                <a:schemeClr val="dk1"/>
              </a:buClr>
              <a:buSzPts val="1400"/>
              <a:buChar char="–"/>
              <a:defRPr/>
            </a:lvl2pPr>
            <a:lvl3pPr indent="-317500" lvl="2" marL="1371600" rtl="0" algn="l">
              <a:spcBef>
                <a:spcPts val="480"/>
              </a:spcBef>
              <a:spcAft>
                <a:spcPts val="0"/>
              </a:spcAft>
              <a:buClr>
                <a:schemeClr val="dk1"/>
              </a:buClr>
              <a:buSzPts val="1400"/>
              <a:buChar char="•"/>
              <a:defRPr/>
            </a:lvl3pPr>
            <a:lvl4pPr indent="-317500" lvl="3" marL="1828800" rtl="0" algn="l">
              <a:spcBef>
                <a:spcPts val="400"/>
              </a:spcBef>
              <a:spcAft>
                <a:spcPts val="0"/>
              </a:spcAft>
              <a:buClr>
                <a:schemeClr val="dk1"/>
              </a:buClr>
              <a:buSzPts val="1400"/>
              <a:buChar char="–"/>
              <a:defRPr/>
            </a:lvl4pPr>
            <a:lvl5pPr indent="-317500" lvl="4" marL="2286000" rtl="0" algn="l">
              <a:spcBef>
                <a:spcPts val="400"/>
              </a:spcBef>
              <a:spcAft>
                <a:spcPts val="0"/>
              </a:spcAft>
              <a:buClr>
                <a:schemeClr val="dk1"/>
              </a:buClr>
              <a:buSzPts val="1400"/>
              <a:buChar char="»"/>
              <a:defRPr/>
            </a:lvl5pPr>
            <a:lvl6pPr indent="-317500" lvl="5" marL="2743200" rtl="0" algn="l">
              <a:spcBef>
                <a:spcPts val="400"/>
              </a:spcBef>
              <a:spcAft>
                <a:spcPts val="0"/>
              </a:spcAft>
              <a:buClr>
                <a:schemeClr val="dk1"/>
              </a:buClr>
              <a:buSzPts val="1400"/>
              <a:buChar char="»"/>
              <a:defRPr/>
            </a:lvl6pPr>
            <a:lvl7pPr indent="-317500" lvl="6" marL="3200400" rtl="0" algn="l">
              <a:spcBef>
                <a:spcPts val="400"/>
              </a:spcBef>
              <a:spcAft>
                <a:spcPts val="0"/>
              </a:spcAft>
              <a:buClr>
                <a:schemeClr val="dk1"/>
              </a:buClr>
              <a:buSzPts val="1400"/>
              <a:buChar char="»"/>
              <a:defRPr/>
            </a:lvl7pPr>
            <a:lvl8pPr indent="-317500" lvl="7" marL="3657600" rtl="0" algn="l">
              <a:spcBef>
                <a:spcPts val="400"/>
              </a:spcBef>
              <a:spcAft>
                <a:spcPts val="0"/>
              </a:spcAft>
              <a:buClr>
                <a:schemeClr val="dk1"/>
              </a:buClr>
              <a:buSzPts val="1400"/>
              <a:buChar char="»"/>
              <a:defRPr/>
            </a:lvl8pPr>
            <a:lvl9pPr indent="-317500" lvl="8" marL="4114800" rtl="0" algn="l">
              <a:spcBef>
                <a:spcPts val="400"/>
              </a:spcBef>
              <a:spcAft>
                <a:spcPts val="0"/>
              </a:spcAft>
              <a:buClr>
                <a:schemeClr val="dk1"/>
              </a:buClr>
              <a:buSzPts val="14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1.xml"/><Relationship Id="rId10" Type="http://schemas.openxmlformats.org/officeDocument/2006/relationships/slideLayout" Target="../slideLayouts/slideLayout20.xml"/><Relationship Id="rId13" Type="http://schemas.openxmlformats.org/officeDocument/2006/relationships/theme" Target="../theme/theme2.xml"/><Relationship Id="rId12" Type="http://schemas.openxmlformats.org/officeDocument/2006/relationships/slideLayout" Target="../slideLayouts/slideLayout22.xml"/><Relationship Id="rId1" Type="http://schemas.openxmlformats.org/officeDocument/2006/relationships/image" Target="../media/image1.jpg"/><Relationship Id="rId2" Type="http://schemas.openxmlformats.org/officeDocument/2006/relationships/slideLayout" Target="../slideLayouts/slideLayout12.xml"/><Relationship Id="rId3" Type="http://schemas.openxmlformats.org/officeDocument/2006/relationships/slideLayout" Target="../slideLayouts/slideLayout1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0" name="Shape 50"/>
        <p:cNvGrpSpPr/>
        <p:nvPr/>
      </p:nvGrpSpPr>
      <p:grpSpPr>
        <a:xfrm>
          <a:off x="0" y="0"/>
          <a:ext cx="0" cy="0"/>
          <a:chOff x="0" y="0"/>
          <a:chExt cx="0" cy="0"/>
        </a:xfrm>
      </p:grpSpPr>
      <p:pic>
        <p:nvPicPr>
          <p:cNvPr descr="achtergrond" id="51" name="Google Shape;51;p13"/>
          <p:cNvPicPr preferRelativeResize="0"/>
          <p:nvPr/>
        </p:nvPicPr>
        <p:blipFill rotWithShape="1">
          <a:blip r:embed="rId1">
            <a:alphaModFix/>
          </a:blip>
          <a:srcRect b="0" l="0" r="0" t="0"/>
          <a:stretch/>
        </p:blipFill>
        <p:spPr>
          <a:xfrm>
            <a:off x="0" y="0"/>
            <a:ext cx="9144000" cy="5143500"/>
          </a:xfrm>
          <a:prstGeom prst="rect">
            <a:avLst/>
          </a:prstGeom>
          <a:noFill/>
          <a:ln>
            <a:noFill/>
          </a:ln>
        </p:spPr>
      </p:pic>
      <p:sp>
        <p:nvSpPr>
          <p:cNvPr id="52" name="Google Shape;52;p13"/>
          <p:cNvSpPr txBox="1"/>
          <p:nvPr>
            <p:ph type="title"/>
          </p:nvPr>
        </p:nvSpPr>
        <p:spPr>
          <a:xfrm>
            <a:off x="457200" y="0"/>
            <a:ext cx="8229600" cy="681000"/>
          </a:xfrm>
          <a:prstGeom prst="rect">
            <a:avLst/>
          </a:prstGeom>
          <a:noFill/>
          <a:ln>
            <a:noFill/>
          </a:ln>
        </p:spPr>
        <p:txBody>
          <a:bodyPr anchorCtr="0" anchor="ctr" bIns="91425" lIns="91425" spcFirstLastPara="1" rIns="91425" wrap="square" tIns="91425">
            <a:noAutofit/>
          </a:bodyPr>
          <a:lstStyle>
            <a:lvl1pPr indent="-88900" lvl="0" marL="0" marR="0" rtl="0" algn="l">
              <a:spcBef>
                <a:spcPts val="0"/>
              </a:spcBef>
              <a:spcAft>
                <a:spcPts val="0"/>
              </a:spcAft>
              <a:buSzPts val="1400"/>
              <a:buChar char="●"/>
              <a:defRPr/>
            </a:lvl1pPr>
            <a:lvl2pPr indent="-88900" lvl="1" marL="0" marR="0" rtl="0" algn="l">
              <a:spcBef>
                <a:spcPts val="0"/>
              </a:spcBef>
              <a:spcAft>
                <a:spcPts val="0"/>
              </a:spcAft>
              <a:buSzPts val="1400"/>
              <a:buChar char="○"/>
              <a:defRPr/>
            </a:lvl2pPr>
            <a:lvl3pPr indent="-88900" lvl="2" marL="0" marR="0" rtl="0" algn="l">
              <a:spcBef>
                <a:spcPts val="0"/>
              </a:spcBef>
              <a:spcAft>
                <a:spcPts val="0"/>
              </a:spcAft>
              <a:buSzPts val="1400"/>
              <a:buChar char="■"/>
              <a:defRPr/>
            </a:lvl3pPr>
            <a:lvl4pPr indent="-88900" lvl="3" marL="0" marR="0" rtl="0" algn="l">
              <a:spcBef>
                <a:spcPts val="0"/>
              </a:spcBef>
              <a:spcAft>
                <a:spcPts val="0"/>
              </a:spcAft>
              <a:buSzPts val="1400"/>
              <a:buChar char="●"/>
              <a:defRPr/>
            </a:lvl4pPr>
            <a:lvl5pPr indent="-88900" lvl="4" marL="0" marR="0" rtl="0" algn="l">
              <a:spcBef>
                <a:spcPts val="0"/>
              </a:spcBef>
              <a:spcAft>
                <a:spcPts val="0"/>
              </a:spcAft>
              <a:buSzPts val="1400"/>
              <a:buChar char="○"/>
              <a:defRPr/>
            </a:lvl5pPr>
            <a:lvl6pPr indent="-88900" lvl="5" marL="457200" marR="0" rtl="0" algn="l">
              <a:spcBef>
                <a:spcPts val="0"/>
              </a:spcBef>
              <a:spcAft>
                <a:spcPts val="0"/>
              </a:spcAft>
              <a:buSzPts val="1400"/>
              <a:buChar char="■"/>
              <a:defRPr/>
            </a:lvl6pPr>
            <a:lvl7pPr indent="-88900" lvl="6" marL="914400" marR="0" rtl="0" algn="l">
              <a:spcBef>
                <a:spcPts val="0"/>
              </a:spcBef>
              <a:spcAft>
                <a:spcPts val="0"/>
              </a:spcAft>
              <a:buSzPts val="1400"/>
              <a:buChar char="●"/>
              <a:defRPr/>
            </a:lvl7pPr>
            <a:lvl8pPr indent="-88900" lvl="7" marL="1371600" marR="0" rtl="0" algn="l">
              <a:spcBef>
                <a:spcPts val="0"/>
              </a:spcBef>
              <a:spcAft>
                <a:spcPts val="0"/>
              </a:spcAft>
              <a:buSzPts val="1400"/>
              <a:buChar char="○"/>
              <a:defRPr/>
            </a:lvl8pPr>
            <a:lvl9pPr indent="-88900" lvl="8" marL="1828800" marR="0" rtl="0" algn="l">
              <a:spcBef>
                <a:spcPts val="0"/>
              </a:spcBef>
              <a:spcAft>
                <a:spcPts val="0"/>
              </a:spcAft>
              <a:buSzPts val="1400"/>
              <a:buChar char="■"/>
              <a:defRPr/>
            </a:lvl9pPr>
          </a:lstStyle>
          <a:p/>
        </p:txBody>
      </p:sp>
      <p:sp>
        <p:nvSpPr>
          <p:cNvPr id="53" name="Google Shape;53;p13"/>
          <p:cNvSpPr txBox="1"/>
          <p:nvPr>
            <p:ph idx="1" type="body"/>
          </p:nvPr>
        </p:nvSpPr>
        <p:spPr>
          <a:xfrm>
            <a:off x="457200" y="1059656"/>
            <a:ext cx="8229600" cy="3394500"/>
          </a:xfrm>
          <a:prstGeom prst="rect">
            <a:avLst/>
          </a:prstGeom>
          <a:noFill/>
          <a:ln>
            <a:noFill/>
          </a:ln>
        </p:spPr>
        <p:txBody>
          <a:bodyPr anchorCtr="0" anchor="t" bIns="91425" lIns="91425" spcFirstLastPara="1" rIns="91425" wrap="square" tIns="91425">
            <a:noAutofit/>
          </a:bodyPr>
          <a:lstStyle>
            <a:lvl1pPr indent="-317500" lvl="0" marL="457200" marR="0" rtl="0" algn="l">
              <a:spcBef>
                <a:spcPts val="640"/>
              </a:spcBef>
              <a:spcAft>
                <a:spcPts val="0"/>
              </a:spcAft>
              <a:buClr>
                <a:schemeClr val="dk1"/>
              </a:buClr>
              <a:buSzPts val="1400"/>
              <a:buFont typeface="Arial"/>
              <a:buChar char="•"/>
              <a:defRPr/>
            </a:lvl1pPr>
            <a:lvl2pPr indent="-317500" lvl="1" marL="914400" marR="0" rtl="0" algn="l">
              <a:spcBef>
                <a:spcPts val="560"/>
              </a:spcBef>
              <a:spcAft>
                <a:spcPts val="0"/>
              </a:spcAft>
              <a:buClr>
                <a:schemeClr val="dk1"/>
              </a:buClr>
              <a:buSzPts val="1400"/>
              <a:buFont typeface="Arial"/>
              <a:buChar char="–"/>
              <a:defRPr/>
            </a:lvl2pPr>
            <a:lvl3pPr indent="-317500" lvl="2" marL="1371600" marR="0" rtl="0" algn="l">
              <a:spcBef>
                <a:spcPts val="480"/>
              </a:spcBef>
              <a:spcAft>
                <a:spcPts val="0"/>
              </a:spcAft>
              <a:buClr>
                <a:schemeClr val="dk1"/>
              </a:buClr>
              <a:buSzPts val="1400"/>
              <a:buFont typeface="Arial"/>
              <a:buChar char="•"/>
              <a:defRPr/>
            </a:lvl3pPr>
            <a:lvl4pPr indent="-317500" lvl="3" marL="1828800" marR="0" rtl="0" algn="l">
              <a:spcBef>
                <a:spcPts val="400"/>
              </a:spcBef>
              <a:spcAft>
                <a:spcPts val="0"/>
              </a:spcAft>
              <a:buClr>
                <a:schemeClr val="dk1"/>
              </a:buClr>
              <a:buSzPts val="1400"/>
              <a:buFont typeface="Arial"/>
              <a:buChar char="–"/>
              <a:defRPr/>
            </a:lvl4pPr>
            <a:lvl5pPr indent="-317500" lvl="4" marL="2286000" marR="0" rtl="0" algn="l">
              <a:spcBef>
                <a:spcPts val="400"/>
              </a:spcBef>
              <a:spcAft>
                <a:spcPts val="0"/>
              </a:spcAft>
              <a:buClr>
                <a:schemeClr val="dk1"/>
              </a:buClr>
              <a:buSzPts val="1400"/>
              <a:buFont typeface="Arial"/>
              <a:buChar char="»"/>
              <a:defRPr/>
            </a:lvl5pPr>
            <a:lvl6pPr indent="-317500" lvl="5" marL="2743200" marR="0" rtl="0" algn="l">
              <a:spcBef>
                <a:spcPts val="400"/>
              </a:spcBef>
              <a:spcAft>
                <a:spcPts val="0"/>
              </a:spcAft>
              <a:buClr>
                <a:schemeClr val="dk1"/>
              </a:buClr>
              <a:buSzPts val="1400"/>
              <a:buFont typeface="Arial"/>
              <a:buChar char="»"/>
              <a:defRPr/>
            </a:lvl6pPr>
            <a:lvl7pPr indent="-317500" lvl="6" marL="3200400" marR="0" rtl="0" algn="l">
              <a:spcBef>
                <a:spcPts val="400"/>
              </a:spcBef>
              <a:spcAft>
                <a:spcPts val="0"/>
              </a:spcAft>
              <a:buClr>
                <a:schemeClr val="dk1"/>
              </a:buClr>
              <a:buSzPts val="1400"/>
              <a:buFont typeface="Arial"/>
              <a:buChar char="»"/>
              <a:defRPr/>
            </a:lvl7pPr>
            <a:lvl8pPr indent="-317500" lvl="7" marL="3657600" marR="0" rtl="0" algn="l">
              <a:spcBef>
                <a:spcPts val="400"/>
              </a:spcBef>
              <a:spcAft>
                <a:spcPts val="0"/>
              </a:spcAft>
              <a:buClr>
                <a:schemeClr val="dk1"/>
              </a:buClr>
              <a:buSzPts val="1400"/>
              <a:buFont typeface="Arial"/>
              <a:buChar char="»"/>
              <a:defRPr/>
            </a:lvl8pPr>
            <a:lvl9pPr indent="-317500" lvl="8" marL="4114800" marR="0" rtl="0" algn="l">
              <a:spcBef>
                <a:spcPts val="400"/>
              </a:spcBef>
              <a:spcAft>
                <a:spcPts val="0"/>
              </a:spcAft>
              <a:buClr>
                <a:schemeClr val="dk1"/>
              </a:buClr>
              <a:buSzPts val="1400"/>
              <a:buFont typeface="Arial"/>
              <a:buChar char="»"/>
              <a:defRPr/>
            </a:lvl9pPr>
          </a:lstStyle>
          <a:p/>
        </p:txBody>
      </p:sp>
    </p:spTree>
  </p:cSld>
  <p:clrMap accent1="accent1" accent2="accent2" accent3="accent3" accent4="accent4" accent5="accent5" accent6="accent6" bg1="lt1" bg2="dk2" tx1="dk1" tx2="lt2" folHlink="folHlink" hlink="hlink"/>
  <p:sldLayoutIdLst>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 Id="rId3"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 Id="rId3" Type="http://schemas.openxmlformats.org/officeDocument/2006/relationships/image" Target="../media/image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 Id="rId3" Type="http://schemas.openxmlformats.org/officeDocument/2006/relationships/image" Target="../media/image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 Id="rId3"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 Id="rId3" Type="http://schemas.openxmlformats.org/officeDocument/2006/relationships/image" Target="../media/image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 Id="rId3" Type="http://schemas.openxmlformats.org/officeDocument/2006/relationships/image" Target="../media/image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 Id="rId3" Type="http://schemas.openxmlformats.org/officeDocument/2006/relationships/image" Target="../media/image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 Id="rId3" Type="http://schemas.openxmlformats.org/officeDocument/2006/relationships/image" Target="../media/image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2.xml"/><Relationship Id="rId3" Type="http://schemas.openxmlformats.org/officeDocument/2006/relationships/image" Target="../media/image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3.xml"/><Relationship Id="rId3"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4.xml"/><Relationship Id="rId3" Type="http://schemas.openxmlformats.org/officeDocument/2006/relationships/image" Target="../media/image2.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 Id="rId3" Type="http://schemas.openxmlformats.org/officeDocument/2006/relationships/image" Target="../media/image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 Id="rId3" Type="http://schemas.openxmlformats.org/officeDocument/2006/relationships/image" Target="../media/image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7.xml"/><Relationship Id="rId3" Type="http://schemas.openxmlformats.org/officeDocument/2006/relationships/image" Target="../media/image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8.xml"/><Relationship Id="rId3" Type="http://schemas.openxmlformats.org/officeDocument/2006/relationships/image" Target="../media/image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 Id="rId3" Type="http://schemas.openxmlformats.org/officeDocument/2006/relationships/image" Target="../media/image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 Id="rId3" Type="http://schemas.openxmlformats.org/officeDocument/2006/relationships/image" Target="../media/image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 Id="rId3" Type="http://schemas.openxmlformats.org/officeDocument/2006/relationships/image" Target="../media/image2.png"/><Relationship Id="rId4" Type="http://schemas.openxmlformats.org/officeDocument/2006/relationships/image" Target="../media/image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3.xml"/><Relationship Id="rId3" Type="http://schemas.openxmlformats.org/officeDocument/2006/relationships/comments" Target="../comments/comment1.xml"/><Relationship Id="rId4" Type="http://schemas.openxmlformats.org/officeDocument/2006/relationships/image" Target="../media/image2.png"/><Relationship Id="rId5" Type="http://schemas.openxmlformats.org/officeDocument/2006/relationships/image" Target="../media/image6.jpg"/><Relationship Id="rId6" Type="http://schemas.openxmlformats.org/officeDocument/2006/relationships/image" Target="../media/image9.jpg"/><Relationship Id="rId7" Type="http://schemas.openxmlformats.org/officeDocument/2006/relationships/image" Target="../media/image4.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4.xml"/><Relationship Id="rId3" Type="http://schemas.openxmlformats.org/officeDocument/2006/relationships/image" Target="../media/image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 Id="rId3" Type="http://schemas.openxmlformats.org/officeDocument/2006/relationships/image" Target="../media/image2.png"/><Relationship Id="rId4" Type="http://schemas.openxmlformats.org/officeDocument/2006/relationships/image" Target="../media/image8.jpg"/><Relationship Id="rId5" Type="http://schemas.openxmlformats.org/officeDocument/2006/relationships/image" Target="../media/image5.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 Id="rId3" Type="http://schemas.openxmlformats.org/officeDocument/2006/relationships/comments" Target="../comments/comment2.xml"/><Relationship Id="rId4" Type="http://schemas.openxmlformats.org/officeDocument/2006/relationships/image" Target="../media/image2.png"/><Relationship Id="rId5" Type="http://schemas.openxmlformats.org/officeDocument/2006/relationships/image" Target="../media/image16.jpg"/><Relationship Id="rId6" Type="http://schemas.openxmlformats.org/officeDocument/2006/relationships/image" Target="../media/image3.jpg"/><Relationship Id="rId7" Type="http://schemas.openxmlformats.org/officeDocument/2006/relationships/image" Target="../media/image15.jpg"/><Relationship Id="rId8" Type="http://schemas.openxmlformats.org/officeDocument/2006/relationships/image" Target="../media/image1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 Id="rId3" Type="http://schemas.openxmlformats.org/officeDocument/2006/relationships/comments" Target="../comments/comment3.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2.png"/><Relationship Id="rId4" Type="http://schemas.openxmlformats.org/officeDocument/2006/relationships/image" Target="../media/image13.jpg"/><Relationship Id="rId9" Type="http://schemas.openxmlformats.org/officeDocument/2006/relationships/image" Target="../media/image17.jpg"/><Relationship Id="rId5" Type="http://schemas.openxmlformats.org/officeDocument/2006/relationships/image" Target="../media/image18.jpg"/><Relationship Id="rId6" Type="http://schemas.openxmlformats.org/officeDocument/2006/relationships/image" Target="../media/image11.jpg"/><Relationship Id="rId7" Type="http://schemas.openxmlformats.org/officeDocument/2006/relationships/image" Target="../media/image12.jpg"/><Relationship Id="rId8" Type="http://schemas.openxmlformats.org/officeDocument/2006/relationships/image" Target="../media/image14.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 Id="rId3" Type="http://schemas.openxmlformats.org/officeDocument/2006/relationships/image" Target="../media/image2.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 Id="rId3" Type="http://schemas.openxmlformats.org/officeDocument/2006/relationships/image" Target="../media/image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image" Target="../media/image2.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image" Target="../media/image2.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 Id="rId3" Type="http://schemas.openxmlformats.org/officeDocument/2006/relationships/image" Target="../media/image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 Id="rId3" Type="http://schemas.openxmlformats.org/officeDocument/2006/relationships/image" Target="../media/image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8.xml"/><Relationship Id="rId3" Type="http://schemas.openxmlformats.org/officeDocument/2006/relationships/image" Target="../media/image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25"/>
          <p:cNvSpPr txBox="1"/>
          <p:nvPr>
            <p:ph idx="1" type="body"/>
          </p:nvPr>
        </p:nvSpPr>
        <p:spPr>
          <a:xfrm>
            <a:off x="457200" y="1006075"/>
            <a:ext cx="8218500" cy="379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FF0000"/>
              </a:buClr>
              <a:buSzPts val="3200"/>
              <a:buFont typeface="Arial"/>
              <a:buNone/>
            </a:pPr>
            <a:r>
              <a:rPr b="1" i="0" lang="en-GB" sz="3200" u="none" cap="none" strike="noStrike">
                <a:solidFill>
                  <a:srgbClr val="FF0000"/>
                </a:solidFill>
                <a:latin typeface="Arial"/>
                <a:ea typeface="Arial"/>
                <a:cs typeface="Arial"/>
                <a:sym typeface="Arial"/>
              </a:rPr>
              <a:t>IMAGE </a:t>
            </a:r>
            <a:r>
              <a:rPr b="1" i="0" lang="en-GB" sz="3200" u="none" cap="none" strike="noStrike">
                <a:solidFill>
                  <a:schemeClr val="dk1"/>
                </a:solidFill>
                <a:latin typeface="Arial"/>
                <a:ea typeface="Arial"/>
                <a:cs typeface="Arial"/>
                <a:sym typeface="Arial"/>
              </a:rPr>
              <a:t>– Karnataka</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640"/>
              </a:spcBef>
              <a:spcAft>
                <a:spcPts val="0"/>
              </a:spcAft>
              <a:buClr>
                <a:srgbClr val="FF0000"/>
              </a:buClr>
              <a:buSzPts val="3200"/>
              <a:buFont typeface="Arial"/>
              <a:buNone/>
            </a:pPr>
            <a:r>
              <a:t/>
            </a:r>
            <a:endParaRPr b="1" i="0" sz="3200" u="none" cap="none" strike="noStrike">
              <a:solidFill>
                <a:srgbClr val="FF0000"/>
              </a:solidFill>
              <a:latin typeface="Arial"/>
              <a:ea typeface="Arial"/>
              <a:cs typeface="Arial"/>
              <a:sym typeface="Arial"/>
            </a:endParaRPr>
          </a:p>
          <a:p>
            <a:pPr indent="0" lvl="0" marL="0" marR="0" rtl="0" algn="ctr">
              <a:lnSpc>
                <a:spcPct val="100000"/>
              </a:lnSpc>
              <a:spcBef>
                <a:spcPts val="640"/>
              </a:spcBef>
              <a:spcAft>
                <a:spcPts val="0"/>
              </a:spcAft>
              <a:buClr>
                <a:srgbClr val="FF0000"/>
              </a:buClr>
              <a:buSzPts val="3200"/>
              <a:buFont typeface="Arial"/>
              <a:buNone/>
            </a:pPr>
            <a:r>
              <a:rPr b="1" i="0" lang="en-GB" sz="3200" u="none" cap="none" strike="noStrike">
                <a:solidFill>
                  <a:srgbClr val="FF0000"/>
                </a:solidFill>
                <a:latin typeface="Arial"/>
                <a:ea typeface="Arial"/>
                <a:cs typeface="Arial"/>
                <a:sym typeface="Arial"/>
              </a:rPr>
              <a:t>I</a:t>
            </a:r>
            <a:r>
              <a:rPr b="0" i="0" lang="en-GB" sz="3200" u="none" cap="none" strike="noStrike">
                <a:solidFill>
                  <a:schemeClr val="dk1"/>
                </a:solidFill>
                <a:latin typeface="Arial"/>
                <a:ea typeface="Arial"/>
                <a:cs typeface="Arial"/>
                <a:sym typeface="Arial"/>
              </a:rPr>
              <a:t>nitiatives for </a:t>
            </a:r>
            <a:r>
              <a:rPr b="1" i="0" lang="en-GB" sz="3200" u="none" cap="none" strike="noStrike">
                <a:solidFill>
                  <a:srgbClr val="FF0000"/>
                </a:solidFill>
                <a:latin typeface="Arial"/>
                <a:ea typeface="Arial"/>
                <a:cs typeface="Arial"/>
                <a:sym typeface="Arial"/>
              </a:rPr>
              <a:t>M</a:t>
            </a:r>
            <a:r>
              <a:rPr b="0" i="0" lang="en-GB" sz="3200" u="none" cap="none" strike="noStrike">
                <a:solidFill>
                  <a:schemeClr val="dk1"/>
                </a:solidFill>
                <a:latin typeface="Arial"/>
                <a:ea typeface="Arial"/>
                <a:cs typeface="Arial"/>
                <a:sym typeface="Arial"/>
              </a:rPr>
              <a:t>arried </a:t>
            </a:r>
            <a:r>
              <a:rPr b="1" i="0" lang="en-GB" sz="3200" u="none" cap="none" strike="noStrike">
                <a:solidFill>
                  <a:srgbClr val="FF0000"/>
                </a:solidFill>
                <a:latin typeface="Arial"/>
                <a:ea typeface="Arial"/>
                <a:cs typeface="Arial"/>
                <a:sym typeface="Arial"/>
              </a:rPr>
              <a:t>A</a:t>
            </a:r>
            <a:r>
              <a:rPr b="0" i="0" lang="en-GB" sz="3200" u="none" cap="none" strike="noStrike">
                <a:solidFill>
                  <a:schemeClr val="dk1"/>
                </a:solidFill>
                <a:latin typeface="Arial"/>
                <a:ea typeface="Arial"/>
                <a:cs typeface="Arial"/>
                <a:sym typeface="Arial"/>
              </a:rPr>
              <a:t>dolescent </a:t>
            </a:r>
            <a:r>
              <a:rPr b="1" i="0" lang="en-GB" sz="3200" u="none" cap="none" strike="noStrike">
                <a:solidFill>
                  <a:srgbClr val="FF0000"/>
                </a:solidFill>
                <a:latin typeface="Arial"/>
                <a:ea typeface="Arial"/>
                <a:cs typeface="Arial"/>
                <a:sym typeface="Arial"/>
              </a:rPr>
              <a:t>G</a:t>
            </a:r>
            <a:r>
              <a:rPr b="0" i="0" lang="en-GB" sz="3200" u="none" cap="none" strike="noStrike">
                <a:solidFill>
                  <a:schemeClr val="dk1"/>
                </a:solidFill>
                <a:latin typeface="Arial"/>
                <a:ea typeface="Arial"/>
                <a:cs typeface="Arial"/>
                <a:sym typeface="Arial"/>
              </a:rPr>
              <a:t>irls’ </a:t>
            </a:r>
            <a:r>
              <a:rPr b="1" i="0" lang="en-GB" sz="3200" u="none" cap="none" strike="noStrike">
                <a:solidFill>
                  <a:srgbClr val="FF0000"/>
                </a:solidFill>
                <a:latin typeface="Arial"/>
                <a:ea typeface="Arial"/>
                <a:cs typeface="Arial"/>
                <a:sym typeface="Arial"/>
              </a:rPr>
              <a:t>E</a:t>
            </a:r>
            <a:r>
              <a:rPr b="0" i="0" lang="en-GB" sz="3200" u="none" cap="none" strike="noStrike">
                <a:solidFill>
                  <a:schemeClr val="dk1"/>
                </a:solidFill>
                <a:latin typeface="Arial"/>
                <a:ea typeface="Arial"/>
                <a:cs typeface="Arial"/>
                <a:sym typeface="Arial"/>
              </a:rPr>
              <a:t>mpowerment</a:t>
            </a:r>
            <a:endParaRPr b="0" i="0" sz="3200" u="none" cap="none" strike="noStrike">
              <a:solidFill>
                <a:schemeClr val="dk1"/>
              </a:solidFill>
              <a:latin typeface="Arial"/>
              <a:ea typeface="Arial"/>
              <a:cs typeface="Arial"/>
              <a:sym typeface="Arial"/>
            </a:endParaRPr>
          </a:p>
          <a:p>
            <a:pPr indent="0" lvl="0" marL="0" marR="0" rtl="0" algn="ctr">
              <a:lnSpc>
                <a:spcPct val="100000"/>
              </a:lnSpc>
              <a:spcBef>
                <a:spcPts val="640"/>
              </a:spcBef>
              <a:spcAft>
                <a:spcPts val="0"/>
              </a:spcAft>
              <a:buClr>
                <a:srgbClr val="FF0000"/>
              </a:buClr>
              <a:buSzPts val="3200"/>
              <a:buFont typeface="Arial"/>
              <a:buNone/>
            </a:pPr>
            <a:r>
              <a:t/>
            </a:r>
            <a:endParaRPr sz="3200">
              <a:solidFill>
                <a:schemeClr val="dk1"/>
              </a:solidFill>
            </a:endParaRPr>
          </a:p>
          <a:p>
            <a:pPr indent="0" lvl="0" marL="0" marR="0" rtl="0" algn="ctr">
              <a:lnSpc>
                <a:spcPct val="100000"/>
              </a:lnSpc>
              <a:spcBef>
                <a:spcPts val="640"/>
              </a:spcBef>
              <a:spcAft>
                <a:spcPts val="0"/>
              </a:spcAft>
              <a:buClr>
                <a:srgbClr val="FF0000"/>
              </a:buClr>
              <a:buSzPts val="3200"/>
              <a:buFont typeface="Arial"/>
              <a:buNone/>
            </a:pPr>
            <a:r>
              <a:rPr b="1" lang="en-GB" sz="2800">
                <a:solidFill>
                  <a:schemeClr val="dk1"/>
                </a:solidFill>
              </a:rPr>
              <a:t>Annual Review 2019 and </a:t>
            </a:r>
            <a:endParaRPr b="1" sz="2800">
              <a:solidFill>
                <a:schemeClr val="dk1"/>
              </a:solidFill>
            </a:endParaRPr>
          </a:p>
          <a:p>
            <a:pPr indent="0" lvl="0" marL="0" marR="0" rtl="0" algn="ctr">
              <a:lnSpc>
                <a:spcPct val="100000"/>
              </a:lnSpc>
              <a:spcBef>
                <a:spcPts val="640"/>
              </a:spcBef>
              <a:spcAft>
                <a:spcPts val="0"/>
              </a:spcAft>
              <a:buClr>
                <a:srgbClr val="FF0000"/>
              </a:buClr>
              <a:buSzPts val="3200"/>
              <a:buFont typeface="Arial"/>
              <a:buNone/>
            </a:pPr>
            <a:r>
              <a:rPr b="1" lang="en-GB" sz="2800">
                <a:solidFill>
                  <a:schemeClr val="dk1"/>
                </a:solidFill>
              </a:rPr>
              <a:t>Planning meeting 2020</a:t>
            </a:r>
            <a:endParaRPr b="1" sz="2800">
              <a:solidFill>
                <a:schemeClr val="dk1"/>
              </a:solidFill>
            </a:endParaRPr>
          </a:p>
          <a:p>
            <a:pPr indent="0" lvl="0" marL="0" marR="0" rtl="0" algn="ctr">
              <a:lnSpc>
                <a:spcPct val="100000"/>
              </a:lnSpc>
              <a:spcBef>
                <a:spcPts val="640"/>
              </a:spcBef>
              <a:spcAft>
                <a:spcPts val="0"/>
              </a:spcAft>
              <a:buClr>
                <a:srgbClr val="FF0000"/>
              </a:buClr>
              <a:buSzPts val="3200"/>
              <a:buFont typeface="Arial"/>
              <a:buNone/>
            </a:pPr>
            <a:r>
              <a:t/>
            </a:r>
            <a:endParaRPr sz="3200">
              <a:solidFill>
                <a:schemeClr val="dk1"/>
              </a:solidFill>
            </a:endParaRPr>
          </a:p>
          <a:p>
            <a:pPr indent="0" lvl="0" marL="0" marR="0" rtl="0" algn="ctr">
              <a:lnSpc>
                <a:spcPct val="100000"/>
              </a:lnSpc>
              <a:spcBef>
                <a:spcPts val="640"/>
              </a:spcBef>
              <a:spcAft>
                <a:spcPts val="0"/>
              </a:spcAft>
              <a:buClr>
                <a:srgbClr val="FF0000"/>
              </a:buClr>
              <a:buSzPts val="3200"/>
              <a:buFont typeface="Arial"/>
              <a:buNone/>
            </a:pPr>
            <a:r>
              <a:t/>
            </a:r>
            <a:endParaRPr/>
          </a:p>
          <a:p>
            <a:pPr indent="0" lvl="0" marL="0" marR="0" rtl="0" algn="ctr">
              <a:lnSpc>
                <a:spcPct val="100000"/>
              </a:lnSpc>
              <a:spcBef>
                <a:spcPts val="640"/>
              </a:spcBef>
              <a:spcAft>
                <a:spcPts val="0"/>
              </a:spcAft>
              <a:buClr>
                <a:srgbClr val="FF0000"/>
              </a:buClr>
              <a:buSzPts val="3200"/>
              <a:buFont typeface="Arial"/>
              <a:buNone/>
            </a:pPr>
            <a:r>
              <a:t/>
            </a:r>
            <a:endParaRPr b="1" sz="1600"/>
          </a:p>
          <a:p>
            <a:pPr indent="0" lvl="0" marL="0" marR="0" rtl="0" algn="l">
              <a:lnSpc>
                <a:spcPct val="100000"/>
              </a:lnSpc>
              <a:spcBef>
                <a:spcPts val="64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a:p>
            <a:pPr indent="0" lvl="0" marL="0" marR="0" rtl="0" algn="l">
              <a:lnSpc>
                <a:spcPct val="100000"/>
              </a:lnSpc>
              <a:spcBef>
                <a:spcPts val="640"/>
              </a:spcBef>
              <a:spcAft>
                <a:spcPts val="0"/>
              </a:spcAft>
              <a:buClr>
                <a:schemeClr val="dk1"/>
              </a:buClr>
              <a:buSzPts val="3200"/>
              <a:buFont typeface="Arial"/>
              <a:buNone/>
            </a:pPr>
            <a:r>
              <a:t/>
            </a:r>
            <a:endParaRPr b="0" i="0" sz="1800" u="none" cap="none" strike="noStrike">
              <a:solidFill>
                <a:schemeClr val="dk1"/>
              </a:solidFill>
              <a:latin typeface="Arial"/>
              <a:ea typeface="Arial"/>
              <a:cs typeface="Arial"/>
              <a:sym typeface="Arial"/>
            </a:endParaRPr>
          </a:p>
        </p:txBody>
      </p:sp>
      <p:pic>
        <p:nvPicPr>
          <p:cNvPr id="96" name="Google Shape;96;p25"/>
          <p:cNvPicPr preferRelativeResize="0"/>
          <p:nvPr/>
        </p:nvPicPr>
        <p:blipFill>
          <a:blip r:embed="rId3">
            <a:alphaModFix/>
          </a:blip>
          <a:stretch>
            <a:fillRect/>
          </a:stretch>
        </p:blipFill>
        <p:spPr>
          <a:xfrm>
            <a:off x="7870175" y="75025"/>
            <a:ext cx="1189824" cy="573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34"/>
          <p:cNvSpPr txBox="1"/>
          <p:nvPr/>
        </p:nvSpPr>
        <p:spPr>
          <a:xfrm>
            <a:off x="1264200" y="1977775"/>
            <a:ext cx="5775300" cy="7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600"/>
              <a:t>REACH, Bagalkot</a:t>
            </a:r>
            <a:endParaRPr b="1" sz="3900"/>
          </a:p>
        </p:txBody>
      </p:sp>
      <p:pic>
        <p:nvPicPr>
          <p:cNvPr id="166" name="Google Shape;166;p34"/>
          <p:cNvPicPr preferRelativeResize="0"/>
          <p:nvPr/>
        </p:nvPicPr>
        <p:blipFill>
          <a:blip r:embed="rId3">
            <a:alphaModFix/>
          </a:blip>
          <a:stretch>
            <a:fillRect/>
          </a:stretch>
        </p:blipFill>
        <p:spPr>
          <a:xfrm>
            <a:off x="7870175" y="75025"/>
            <a:ext cx="1189824" cy="573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Google Shape;172;p35"/>
          <p:cNvSpPr txBox="1"/>
          <p:nvPr/>
        </p:nvSpPr>
        <p:spPr>
          <a:xfrm>
            <a:off x="189300" y="892825"/>
            <a:ext cx="8641500" cy="3486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AutoNum type="arabicPeriod"/>
            </a:pPr>
            <a:r>
              <a:rPr lang="en-GB" sz="2400">
                <a:solidFill>
                  <a:schemeClr val="dk1"/>
                </a:solidFill>
              </a:rPr>
              <a:t>Involvement of EMGs participation varies Activities like Gram sabha, Dist Child Rights Parliament,</a:t>
            </a:r>
            <a:endParaRPr sz="2400">
              <a:solidFill>
                <a:schemeClr val="dk1"/>
              </a:solidFill>
            </a:endParaRPr>
          </a:p>
          <a:p>
            <a:pPr indent="0" lvl="0" marL="457200" rtl="0" algn="l">
              <a:lnSpc>
                <a:spcPct val="115000"/>
              </a:lnSpc>
              <a:spcBef>
                <a:spcPts val="0"/>
              </a:spcBef>
              <a:spcAft>
                <a:spcPts val="0"/>
              </a:spcAft>
              <a:buNone/>
            </a:pPr>
            <a:r>
              <a:t/>
            </a:r>
            <a:endParaRPr sz="2400">
              <a:solidFill>
                <a:schemeClr val="dk1"/>
              </a:solidFill>
            </a:endParaRPr>
          </a:p>
          <a:p>
            <a:pPr indent="-381000" lvl="0" marL="457200" rtl="0" algn="l">
              <a:lnSpc>
                <a:spcPct val="115000"/>
              </a:lnSpc>
              <a:spcBef>
                <a:spcPts val="0"/>
              </a:spcBef>
              <a:spcAft>
                <a:spcPts val="0"/>
              </a:spcAft>
              <a:buSzPts val="2400"/>
              <a:buAutoNum type="arabicPeriod"/>
            </a:pPr>
            <a:r>
              <a:rPr lang="en-GB" sz="2400">
                <a:solidFill>
                  <a:schemeClr val="dk1"/>
                </a:solidFill>
              </a:rPr>
              <a:t>32</a:t>
            </a:r>
            <a:r>
              <a:rPr lang="en-GB" sz="2400">
                <a:solidFill>
                  <a:schemeClr val="dk1"/>
                </a:solidFill>
              </a:rPr>
              <a:t> EMGs Educational services &amp; 160 EMGs </a:t>
            </a:r>
            <a:r>
              <a:rPr lang="en-GB" sz="2400">
                <a:solidFill>
                  <a:schemeClr val="dk1"/>
                </a:solidFill>
              </a:rPr>
              <a:t>trained</a:t>
            </a:r>
            <a:r>
              <a:rPr lang="en-GB" sz="2400">
                <a:solidFill>
                  <a:schemeClr val="dk1"/>
                </a:solidFill>
              </a:rPr>
              <a:t> in our Vocational training.</a:t>
            </a:r>
            <a:endParaRPr sz="2400">
              <a:solidFill>
                <a:schemeClr val="dk1"/>
              </a:solidFill>
            </a:endParaRPr>
          </a:p>
          <a:p>
            <a:pPr indent="0" lvl="0" marL="457200" rtl="0" algn="l">
              <a:lnSpc>
                <a:spcPct val="115000"/>
              </a:lnSpc>
              <a:spcBef>
                <a:spcPts val="0"/>
              </a:spcBef>
              <a:spcAft>
                <a:spcPts val="0"/>
              </a:spcAft>
              <a:buNone/>
            </a:pPr>
            <a:r>
              <a:t/>
            </a:r>
            <a:endParaRPr sz="2400">
              <a:solidFill>
                <a:schemeClr val="dk1"/>
              </a:solidFill>
            </a:endParaRPr>
          </a:p>
          <a:p>
            <a:pPr indent="-381000" lvl="0" marL="457200" rtl="0" algn="l">
              <a:lnSpc>
                <a:spcPct val="115000"/>
              </a:lnSpc>
              <a:spcBef>
                <a:spcPts val="0"/>
              </a:spcBef>
              <a:spcAft>
                <a:spcPts val="0"/>
              </a:spcAft>
              <a:buSzPts val="2400"/>
              <a:buAutoNum type="arabicPeriod"/>
            </a:pPr>
            <a:r>
              <a:rPr lang="en-GB" sz="2400">
                <a:solidFill>
                  <a:schemeClr val="dk1"/>
                </a:solidFill>
              </a:rPr>
              <a:t>Our IMAGE Project Team Member Mrs.Sailaja G K Selected DH Changemaker 2020 in Child Rights.</a:t>
            </a:r>
            <a:endParaRPr sz="2400">
              <a:solidFill>
                <a:schemeClr val="dk1"/>
              </a:solidFill>
            </a:endParaRPr>
          </a:p>
          <a:p>
            <a:pPr indent="0" lvl="0" marL="457200" rtl="0" algn="l">
              <a:spcBef>
                <a:spcPts val="0"/>
              </a:spcBef>
              <a:spcAft>
                <a:spcPts val="0"/>
              </a:spcAft>
              <a:buNone/>
            </a:pPr>
            <a:r>
              <a:t/>
            </a:r>
            <a:endParaRPr sz="2400"/>
          </a:p>
        </p:txBody>
      </p:sp>
      <p:pic>
        <p:nvPicPr>
          <p:cNvPr id="173" name="Google Shape;173;p35"/>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74" name="Google Shape;174;p35"/>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FFFFFF"/>
                </a:solidFill>
              </a:rPr>
              <a:t>Three major achievements in the year 2019</a:t>
            </a:r>
            <a:endParaRPr b="1" sz="28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sp>
        <p:nvSpPr>
          <p:cNvPr id="180" name="Google Shape;180;p36"/>
          <p:cNvSpPr txBox="1"/>
          <p:nvPr/>
        </p:nvSpPr>
        <p:spPr>
          <a:xfrm>
            <a:off x="189300" y="892825"/>
            <a:ext cx="8631000" cy="30423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AutoNum type="arabicPeriod"/>
            </a:pPr>
            <a:r>
              <a:rPr lang="en-GB" sz="2400">
                <a:solidFill>
                  <a:schemeClr val="dk1"/>
                </a:solidFill>
              </a:rPr>
              <a:t>Spouse Meetings are conducted very difficult  in the village</a:t>
            </a:r>
            <a:endParaRPr sz="24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a:p>
            <a:pPr indent="-381000" lvl="0" marL="457200" rtl="0" algn="l">
              <a:lnSpc>
                <a:spcPct val="115000"/>
              </a:lnSpc>
              <a:spcBef>
                <a:spcPts val="0"/>
              </a:spcBef>
              <a:spcAft>
                <a:spcPts val="0"/>
              </a:spcAft>
              <a:buSzPts val="2400"/>
              <a:buAutoNum type="arabicPeriod"/>
            </a:pPr>
            <a:r>
              <a:rPr lang="en-GB" sz="2400">
                <a:solidFill>
                  <a:schemeClr val="dk1"/>
                </a:solidFill>
              </a:rPr>
              <a:t>Postpone pregnancy is very difficulty to educate to EMGs Spouses </a:t>
            </a:r>
            <a:endParaRPr sz="2400">
              <a:solidFill>
                <a:schemeClr val="dk1"/>
              </a:solidFill>
            </a:endParaRPr>
          </a:p>
          <a:p>
            <a:pPr indent="-381000" lvl="0" marL="457200" rtl="0" algn="l">
              <a:lnSpc>
                <a:spcPct val="115000"/>
              </a:lnSpc>
              <a:spcBef>
                <a:spcPts val="0"/>
              </a:spcBef>
              <a:spcAft>
                <a:spcPts val="0"/>
              </a:spcAft>
              <a:buClr>
                <a:schemeClr val="dk1"/>
              </a:buClr>
              <a:buSzPts val="2400"/>
              <a:buAutoNum type="arabicPeriod"/>
            </a:pPr>
            <a:r>
              <a:rPr lang="en-GB" sz="2400">
                <a:solidFill>
                  <a:schemeClr val="dk1"/>
                </a:solidFill>
              </a:rPr>
              <a:t>EMG Families Not </a:t>
            </a:r>
            <a:r>
              <a:rPr lang="en-GB" sz="2400">
                <a:solidFill>
                  <a:schemeClr val="dk1"/>
                </a:solidFill>
              </a:rPr>
              <a:t>support to EMGs for </a:t>
            </a:r>
            <a:r>
              <a:rPr lang="en-GB" sz="2400">
                <a:solidFill>
                  <a:schemeClr val="dk1"/>
                </a:solidFill>
              </a:rPr>
              <a:t>Education </a:t>
            </a:r>
            <a:endParaRPr sz="2400">
              <a:solidFill>
                <a:schemeClr val="dk1"/>
              </a:solidFill>
            </a:endParaRPr>
          </a:p>
          <a:p>
            <a:pPr indent="0" lvl="0" marL="457200" rtl="0" algn="l">
              <a:spcBef>
                <a:spcPts val="0"/>
              </a:spcBef>
              <a:spcAft>
                <a:spcPts val="0"/>
              </a:spcAft>
              <a:buNone/>
            </a:pPr>
            <a:r>
              <a:t/>
            </a:r>
            <a:endParaRPr sz="2400"/>
          </a:p>
        </p:txBody>
      </p:sp>
      <p:pic>
        <p:nvPicPr>
          <p:cNvPr id="181" name="Google Shape;181;p36"/>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82" name="Google Shape;182;p36"/>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major challenges faced in the year 2019</a:t>
            </a:r>
            <a:endParaRPr b="1" sz="25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7"/>
          <p:cNvSpPr txBox="1"/>
          <p:nvPr/>
        </p:nvSpPr>
        <p:spPr>
          <a:xfrm>
            <a:off x="189300" y="892825"/>
            <a:ext cx="8703300" cy="34656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AutoNum type="arabicPeriod"/>
            </a:pPr>
            <a:r>
              <a:rPr lang="en-GB" sz="2400">
                <a:solidFill>
                  <a:schemeClr val="dk1"/>
                </a:solidFill>
              </a:rPr>
              <a:t>We are organized the spouse meeting in evening time</a:t>
            </a:r>
            <a:endParaRPr sz="2400">
              <a:solidFill>
                <a:schemeClr val="dk1"/>
              </a:solidFill>
            </a:endParaRPr>
          </a:p>
          <a:p>
            <a:pPr indent="0" lvl="0" marL="457200" rtl="0" algn="l">
              <a:lnSpc>
                <a:spcPct val="115000"/>
              </a:lnSpc>
              <a:spcBef>
                <a:spcPts val="0"/>
              </a:spcBef>
              <a:spcAft>
                <a:spcPts val="0"/>
              </a:spcAft>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rPr>
              <a:t>2. We are more awareness &amp; counseling giving to their families regarding SRHR and also We are advocacy through news paper to Prevention of pregnancy its reflected KSCPCR Visit the village and Govt deportment done the EMG survey to given the responsibility to the deportment. </a:t>
            </a:r>
            <a:endParaRPr sz="24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sz="2400">
                <a:solidFill>
                  <a:schemeClr val="dk1"/>
                </a:solidFill>
              </a:rPr>
              <a:t>3. We tried to convenience EMG families then link to vocational training who not supportive families.</a:t>
            </a:r>
            <a:endParaRPr sz="2400">
              <a:solidFill>
                <a:schemeClr val="dk1"/>
              </a:solidFill>
            </a:endParaRPr>
          </a:p>
        </p:txBody>
      </p:sp>
      <p:pic>
        <p:nvPicPr>
          <p:cNvPr id="189" name="Google Shape;189;p37"/>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90" name="Google Shape;190;p37"/>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Solutions for challenges faced in the year 2019</a:t>
            </a:r>
            <a:endParaRPr b="1" sz="25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38"/>
          <p:cNvSpPr txBox="1"/>
          <p:nvPr/>
        </p:nvSpPr>
        <p:spPr>
          <a:xfrm>
            <a:off x="189300" y="892825"/>
            <a:ext cx="9012600" cy="34038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SzPts val="2400"/>
              <a:buAutoNum type="arabicPeriod"/>
            </a:pPr>
            <a:r>
              <a:rPr lang="en-GB" sz="2400">
                <a:solidFill>
                  <a:schemeClr val="dk1"/>
                </a:solidFill>
              </a:rPr>
              <a:t>We are conducted GBV Program at muttalagere with allied deportment like as Police </a:t>
            </a:r>
            <a:r>
              <a:rPr lang="en-GB" sz="2400">
                <a:solidFill>
                  <a:schemeClr val="dk1"/>
                </a:solidFill>
              </a:rPr>
              <a:t>department</a:t>
            </a:r>
            <a:r>
              <a:rPr lang="en-GB" sz="2400">
                <a:solidFill>
                  <a:schemeClr val="dk1"/>
                </a:solidFill>
              </a:rPr>
              <a:t>, Mahila shakthi kendra, SDMC, Gram Panchayath, DCPU, Health </a:t>
            </a:r>
            <a:r>
              <a:rPr lang="en-GB" sz="2400">
                <a:solidFill>
                  <a:schemeClr val="dk1"/>
                </a:solidFill>
              </a:rPr>
              <a:t>department</a:t>
            </a:r>
            <a:r>
              <a:rPr lang="en-GB" sz="2400">
                <a:solidFill>
                  <a:schemeClr val="dk1"/>
                </a:solidFill>
              </a:rPr>
              <a:t>, Labour dept, CDPO office to explore the sensitize the issue.</a:t>
            </a:r>
            <a:endParaRPr sz="2400">
              <a:solidFill>
                <a:schemeClr val="dk1"/>
              </a:solidFill>
            </a:endParaRPr>
          </a:p>
          <a:p>
            <a:pPr indent="-381000" lvl="0" marL="457200" rtl="0" algn="l">
              <a:lnSpc>
                <a:spcPct val="115000"/>
              </a:lnSpc>
              <a:spcBef>
                <a:spcPts val="0"/>
              </a:spcBef>
              <a:spcAft>
                <a:spcPts val="0"/>
              </a:spcAft>
              <a:buSzPts val="2400"/>
              <a:buAutoNum type="arabicPeriod"/>
            </a:pPr>
            <a:r>
              <a:rPr lang="en-GB" sz="2400">
                <a:solidFill>
                  <a:schemeClr val="dk1"/>
                </a:solidFill>
              </a:rPr>
              <a:t>IMAGE project area 5 Panchayath-children gram sabha organised collaborate with us to identification of EMG issue raised the children &amp; EMGs.</a:t>
            </a:r>
            <a:endParaRPr sz="2400">
              <a:solidFill>
                <a:schemeClr val="dk1"/>
              </a:solidFill>
            </a:endParaRPr>
          </a:p>
          <a:p>
            <a:pPr indent="-381000" lvl="0" marL="457200" rtl="0" algn="l">
              <a:lnSpc>
                <a:spcPct val="115000"/>
              </a:lnSpc>
              <a:spcBef>
                <a:spcPts val="0"/>
              </a:spcBef>
              <a:spcAft>
                <a:spcPts val="0"/>
              </a:spcAft>
              <a:buSzPts val="2400"/>
              <a:buAutoNum type="arabicPeriod"/>
            </a:pPr>
            <a:r>
              <a:rPr lang="en-GB" sz="2400">
                <a:solidFill>
                  <a:schemeClr val="dk1"/>
                </a:solidFill>
              </a:rPr>
              <a:t>Jula Wire knitting - Home Decoration Items Exhibition in Deshpande Foundation to explore the EMGs Skill And IMAGE Concept.</a:t>
            </a:r>
            <a:endParaRPr sz="2400">
              <a:solidFill>
                <a:schemeClr val="dk1"/>
              </a:solidFill>
            </a:endParaRPr>
          </a:p>
          <a:p>
            <a:pPr indent="0" lvl="0" marL="457200" rtl="0" algn="l">
              <a:lnSpc>
                <a:spcPct val="115000"/>
              </a:lnSpc>
              <a:spcBef>
                <a:spcPts val="0"/>
              </a:spcBef>
              <a:spcAft>
                <a:spcPts val="0"/>
              </a:spcAft>
              <a:buNone/>
            </a:pPr>
            <a:r>
              <a:t/>
            </a:r>
            <a:endParaRPr sz="2400">
              <a:solidFill>
                <a:schemeClr val="dk1"/>
              </a:solidFill>
            </a:endParaRPr>
          </a:p>
          <a:p>
            <a:pPr indent="0" lvl="0" marL="457200" rtl="0" algn="l">
              <a:spcBef>
                <a:spcPts val="0"/>
              </a:spcBef>
              <a:spcAft>
                <a:spcPts val="0"/>
              </a:spcAft>
              <a:buNone/>
            </a:pPr>
            <a:r>
              <a:t/>
            </a:r>
            <a:endParaRPr sz="1800"/>
          </a:p>
        </p:txBody>
      </p:sp>
      <p:pic>
        <p:nvPicPr>
          <p:cNvPr id="197" name="Google Shape;197;p38"/>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98" name="Google Shape;198;p38"/>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Innovation experimented in the year 2019</a:t>
            </a:r>
            <a:endParaRPr b="1" sz="25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pic>
        <p:nvPicPr>
          <p:cNvPr id="204" name="Google Shape;204;p39"/>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205" name="Google Shape;205;p39"/>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Five highlighted project plan for the year 2020</a:t>
            </a:r>
            <a:endParaRPr b="1" sz="2500">
              <a:solidFill>
                <a:srgbClr val="FFFFFF"/>
              </a:solidFill>
            </a:endParaRPr>
          </a:p>
        </p:txBody>
      </p:sp>
      <p:sp>
        <p:nvSpPr>
          <p:cNvPr id="206" name="Google Shape;206;p39"/>
          <p:cNvSpPr txBox="1"/>
          <p:nvPr/>
        </p:nvSpPr>
        <p:spPr>
          <a:xfrm>
            <a:off x="189300" y="892825"/>
            <a:ext cx="8589900" cy="3346500"/>
          </a:xfrm>
          <a:prstGeom prst="rect">
            <a:avLst/>
          </a:prstGeom>
          <a:noFill/>
          <a:ln>
            <a:noFill/>
          </a:ln>
        </p:spPr>
        <p:txBody>
          <a:bodyPr anchorCtr="0" anchor="t" bIns="91425" lIns="91425" spcFirstLastPara="1" rIns="91425" wrap="square" tIns="91425">
            <a:noAutofit/>
          </a:bodyPr>
          <a:lstStyle/>
          <a:p>
            <a:pPr indent="-381000" lvl="0" marL="457200" rtl="0" algn="l">
              <a:lnSpc>
                <a:spcPct val="115000"/>
              </a:lnSpc>
              <a:spcBef>
                <a:spcPts val="0"/>
              </a:spcBef>
              <a:spcAft>
                <a:spcPts val="0"/>
              </a:spcAft>
              <a:buClr>
                <a:schemeClr val="dk1"/>
              </a:buClr>
              <a:buSzPts val="2400"/>
              <a:buAutoNum type="arabicPeriod"/>
            </a:pPr>
            <a:r>
              <a:rPr lang="en-GB" sz="2400">
                <a:solidFill>
                  <a:schemeClr val="dk1"/>
                </a:solidFill>
              </a:rPr>
              <a:t>Formation and strengthening the District level children federation</a:t>
            </a:r>
            <a:endParaRPr sz="2400">
              <a:solidFill>
                <a:schemeClr val="dk1"/>
              </a:solidFill>
            </a:endParaRPr>
          </a:p>
          <a:p>
            <a:pPr indent="-381000" lvl="0" marL="457200" rtl="0" algn="l">
              <a:lnSpc>
                <a:spcPct val="115000"/>
              </a:lnSpc>
              <a:spcBef>
                <a:spcPts val="0"/>
              </a:spcBef>
              <a:spcAft>
                <a:spcPts val="0"/>
              </a:spcAft>
              <a:buClr>
                <a:schemeClr val="dk1"/>
              </a:buClr>
              <a:buSzPts val="2400"/>
              <a:buAutoNum type="arabicPeriod"/>
            </a:pPr>
            <a:r>
              <a:rPr lang="en-GB" sz="2400">
                <a:solidFill>
                  <a:schemeClr val="dk1"/>
                </a:solidFill>
              </a:rPr>
              <a:t>High number of out of the school children re-enrollement</a:t>
            </a:r>
            <a:endParaRPr sz="2400">
              <a:solidFill>
                <a:schemeClr val="dk1"/>
              </a:solidFill>
            </a:endParaRPr>
          </a:p>
          <a:p>
            <a:pPr indent="-381000" lvl="0" marL="457200" rtl="0" algn="l">
              <a:lnSpc>
                <a:spcPct val="115000"/>
              </a:lnSpc>
              <a:spcBef>
                <a:spcPts val="0"/>
              </a:spcBef>
              <a:spcAft>
                <a:spcPts val="0"/>
              </a:spcAft>
              <a:buClr>
                <a:schemeClr val="dk1"/>
              </a:buClr>
              <a:buSzPts val="2400"/>
              <a:buAutoNum type="arabicPeriod"/>
            </a:pPr>
            <a:r>
              <a:rPr lang="en-GB" sz="2400">
                <a:solidFill>
                  <a:schemeClr val="dk1"/>
                </a:solidFill>
              </a:rPr>
              <a:t>involvement of GP to strengthening the Child Protection committee /Child Rights Protection Committee through child participation.</a:t>
            </a:r>
            <a:endParaRPr sz="2400">
              <a:solidFill>
                <a:schemeClr val="dk1"/>
              </a:solidFill>
            </a:endParaRPr>
          </a:p>
          <a:p>
            <a:pPr indent="-381000" lvl="0" marL="457200" rtl="0" algn="l">
              <a:lnSpc>
                <a:spcPct val="115000"/>
              </a:lnSpc>
              <a:spcBef>
                <a:spcPts val="0"/>
              </a:spcBef>
              <a:spcAft>
                <a:spcPts val="0"/>
              </a:spcAft>
              <a:buClr>
                <a:schemeClr val="dk1"/>
              </a:buClr>
              <a:buSzPts val="2400"/>
              <a:buAutoNum type="arabicPeriod"/>
            </a:pPr>
            <a:r>
              <a:rPr lang="en-GB" sz="2400">
                <a:solidFill>
                  <a:schemeClr val="dk1"/>
                </a:solidFill>
              </a:rPr>
              <a:t>5 child marriage free village declaration with the community participation.</a:t>
            </a:r>
            <a:endParaRPr sz="2400">
              <a:solidFill>
                <a:schemeClr val="dk1"/>
              </a:solidFill>
            </a:endParaRPr>
          </a:p>
          <a:p>
            <a:pPr indent="-381000" lvl="0" marL="457200" rtl="0" algn="l">
              <a:lnSpc>
                <a:spcPct val="115000"/>
              </a:lnSpc>
              <a:spcBef>
                <a:spcPts val="0"/>
              </a:spcBef>
              <a:spcAft>
                <a:spcPts val="0"/>
              </a:spcAft>
              <a:buSzPts val="2400"/>
              <a:buAutoNum type="arabicPeriod"/>
            </a:pPr>
            <a:r>
              <a:rPr lang="en-GB" sz="2400">
                <a:solidFill>
                  <a:schemeClr val="dk1"/>
                </a:solidFill>
              </a:rPr>
              <a:t>Govt deportment involve to linkage the schemes to EMGs</a:t>
            </a:r>
            <a:endParaRPr sz="2400">
              <a:solidFill>
                <a:schemeClr val="dk1"/>
              </a:solidFill>
            </a:endParaRPr>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0" rtl="0" algn="l">
              <a:spcBef>
                <a:spcPts val="0"/>
              </a:spcBef>
              <a:spcAft>
                <a:spcPts val="0"/>
              </a:spcAft>
              <a:buNone/>
            </a:pPr>
            <a:r>
              <a:t/>
            </a:r>
            <a:endParaRPr sz="24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1" name="Shape 211"/>
        <p:cNvGrpSpPr/>
        <p:nvPr/>
      </p:nvGrpSpPr>
      <p:grpSpPr>
        <a:xfrm>
          <a:off x="0" y="0"/>
          <a:ext cx="0" cy="0"/>
          <a:chOff x="0" y="0"/>
          <a:chExt cx="0" cy="0"/>
        </a:xfrm>
      </p:grpSpPr>
      <p:sp>
        <p:nvSpPr>
          <p:cNvPr id="212" name="Google Shape;212;p40"/>
          <p:cNvSpPr txBox="1"/>
          <p:nvPr/>
        </p:nvSpPr>
        <p:spPr>
          <a:xfrm>
            <a:off x="189300" y="588200"/>
            <a:ext cx="8954700" cy="4278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t>Child Participation</a:t>
            </a:r>
            <a:endParaRPr b="1" sz="2100"/>
          </a:p>
          <a:p>
            <a:pPr indent="-342900" lvl="0" marL="457200" rtl="0" algn="l">
              <a:lnSpc>
                <a:spcPct val="115000"/>
              </a:lnSpc>
              <a:spcBef>
                <a:spcPts val="0"/>
              </a:spcBef>
              <a:spcAft>
                <a:spcPts val="0"/>
              </a:spcAft>
              <a:buSzPts val="1800"/>
              <a:buAutoNum type="arabicPeriod"/>
            </a:pPr>
            <a:r>
              <a:rPr lang="en-GB" sz="1800">
                <a:solidFill>
                  <a:schemeClr val="dk1"/>
                </a:solidFill>
              </a:rPr>
              <a:t>Child rights grama sabha initiative through the children clubs.</a:t>
            </a:r>
            <a:endParaRPr sz="1800">
              <a:solidFill>
                <a:schemeClr val="dk1"/>
              </a:solidFill>
            </a:endParaRPr>
          </a:p>
          <a:p>
            <a:pPr indent="-342900" lvl="0" marL="457200" rtl="0" algn="l">
              <a:lnSpc>
                <a:spcPct val="115000"/>
              </a:lnSpc>
              <a:spcBef>
                <a:spcPts val="0"/>
              </a:spcBef>
              <a:spcAft>
                <a:spcPts val="0"/>
              </a:spcAft>
              <a:buSzPts val="1800"/>
              <a:buAutoNum type="arabicPeriod"/>
            </a:pPr>
            <a:r>
              <a:rPr lang="en-GB" sz="1800">
                <a:solidFill>
                  <a:schemeClr val="dk1"/>
                </a:solidFill>
              </a:rPr>
              <a:t>Our program/activities taking the feedback from the children.</a:t>
            </a:r>
            <a:endParaRPr sz="1800">
              <a:solidFill>
                <a:schemeClr val="dk1"/>
              </a:solidFill>
            </a:endParaRPr>
          </a:p>
          <a:p>
            <a:pPr indent="-342900" lvl="0" marL="457200" rtl="0" algn="l">
              <a:lnSpc>
                <a:spcPct val="115000"/>
              </a:lnSpc>
              <a:spcBef>
                <a:spcPts val="0"/>
              </a:spcBef>
              <a:spcAft>
                <a:spcPts val="0"/>
              </a:spcAft>
              <a:buSzPts val="1800"/>
              <a:buAutoNum type="arabicPeriod"/>
            </a:pPr>
            <a:r>
              <a:rPr lang="en-GB" sz="1800">
                <a:solidFill>
                  <a:schemeClr val="dk1"/>
                </a:solidFill>
              </a:rPr>
              <a:t>Child marriage issue based minimum 3 children build the as a trainer.</a:t>
            </a:r>
            <a:endParaRPr sz="1800">
              <a:solidFill>
                <a:schemeClr val="dk1"/>
              </a:solidFill>
            </a:endParaRPr>
          </a:p>
          <a:p>
            <a:pPr indent="0" lvl="0" marL="0" rtl="0" algn="l">
              <a:spcBef>
                <a:spcPts val="0"/>
              </a:spcBef>
              <a:spcAft>
                <a:spcPts val="0"/>
              </a:spcAft>
              <a:buNone/>
            </a:pPr>
            <a:r>
              <a:rPr b="1" lang="en-GB" sz="1800"/>
              <a:t>Gender Mainstreaming</a:t>
            </a:r>
            <a:endParaRPr b="1" sz="1800"/>
          </a:p>
          <a:p>
            <a:pPr indent="-342900" lvl="0" marL="457200" rtl="0" algn="l">
              <a:lnSpc>
                <a:spcPct val="115000"/>
              </a:lnSpc>
              <a:spcBef>
                <a:spcPts val="0"/>
              </a:spcBef>
              <a:spcAft>
                <a:spcPts val="0"/>
              </a:spcAft>
              <a:buSzPts val="1800"/>
              <a:buAutoNum type="arabicPeriod"/>
            </a:pPr>
            <a:r>
              <a:rPr lang="en-GB" sz="1800">
                <a:solidFill>
                  <a:schemeClr val="dk1"/>
                </a:solidFill>
              </a:rPr>
              <a:t>GBV trainings/programs to sensitization.</a:t>
            </a:r>
            <a:endParaRPr sz="1800">
              <a:solidFill>
                <a:schemeClr val="dk1"/>
              </a:solidFill>
            </a:endParaRPr>
          </a:p>
          <a:p>
            <a:pPr indent="-342900" lvl="0" marL="457200" rtl="0" algn="l">
              <a:lnSpc>
                <a:spcPct val="115000"/>
              </a:lnSpc>
              <a:spcBef>
                <a:spcPts val="0"/>
              </a:spcBef>
              <a:spcAft>
                <a:spcPts val="0"/>
              </a:spcAft>
              <a:buSzPts val="1800"/>
              <a:buAutoNum type="arabicPeriod"/>
            </a:pPr>
            <a:r>
              <a:rPr lang="en-GB" sz="1800">
                <a:solidFill>
                  <a:schemeClr val="dk1"/>
                </a:solidFill>
              </a:rPr>
              <a:t>SHG members create the awareness regarding the Gender issue </a:t>
            </a:r>
            <a:endParaRPr sz="1800">
              <a:solidFill>
                <a:schemeClr val="dk1"/>
              </a:solidFill>
            </a:endParaRPr>
          </a:p>
          <a:p>
            <a:pPr indent="-342900" lvl="0" marL="457200" rtl="0" algn="l">
              <a:lnSpc>
                <a:spcPct val="115000"/>
              </a:lnSpc>
              <a:spcBef>
                <a:spcPts val="0"/>
              </a:spcBef>
              <a:spcAft>
                <a:spcPts val="0"/>
              </a:spcAft>
              <a:buClr>
                <a:schemeClr val="dk1"/>
              </a:buClr>
              <a:buSzPts val="1800"/>
              <a:buAutoNum type="arabicPeriod"/>
            </a:pPr>
            <a:r>
              <a:rPr lang="en-GB" sz="1800">
                <a:solidFill>
                  <a:schemeClr val="dk1"/>
                </a:solidFill>
              </a:rPr>
              <a:t>Film Screening </a:t>
            </a:r>
            <a:endParaRPr sz="1800">
              <a:solidFill>
                <a:schemeClr val="dk1"/>
              </a:solidFill>
            </a:endParaRPr>
          </a:p>
          <a:p>
            <a:pPr indent="0" lvl="0" marL="0" rtl="0" algn="l">
              <a:spcBef>
                <a:spcPts val="0"/>
              </a:spcBef>
              <a:spcAft>
                <a:spcPts val="0"/>
              </a:spcAft>
              <a:buNone/>
            </a:pPr>
            <a:r>
              <a:rPr b="1" lang="en-GB" sz="1800"/>
              <a:t>Inclusion of CWD</a:t>
            </a:r>
            <a:endParaRPr b="1" sz="1800"/>
          </a:p>
          <a:p>
            <a:pPr indent="-342900" lvl="0" marL="457200" rtl="0" algn="l">
              <a:lnSpc>
                <a:spcPct val="115000"/>
              </a:lnSpc>
              <a:spcBef>
                <a:spcPts val="0"/>
              </a:spcBef>
              <a:spcAft>
                <a:spcPts val="0"/>
              </a:spcAft>
              <a:buSzPts val="1800"/>
              <a:buAutoNum type="arabicPeriod"/>
            </a:pPr>
            <a:r>
              <a:rPr lang="en-GB" sz="1800">
                <a:solidFill>
                  <a:schemeClr val="dk1"/>
                </a:solidFill>
              </a:rPr>
              <a:t>CWD Identification and linkages to the concern deportment and service providers.</a:t>
            </a:r>
            <a:endParaRPr sz="1800">
              <a:solidFill>
                <a:schemeClr val="dk1"/>
              </a:solidFill>
            </a:endParaRPr>
          </a:p>
          <a:p>
            <a:pPr indent="-361950" lvl="0" marL="457200" rtl="0" algn="l">
              <a:spcBef>
                <a:spcPts val="0"/>
              </a:spcBef>
              <a:spcAft>
                <a:spcPts val="0"/>
              </a:spcAft>
              <a:buSzPts val="2100"/>
              <a:buAutoNum type="arabicPeriod"/>
            </a:pPr>
            <a:r>
              <a:rPr lang="en-GB" sz="1800">
                <a:solidFill>
                  <a:schemeClr val="dk1"/>
                </a:solidFill>
              </a:rPr>
              <a:t>Image covered area CWD friendly toilet referral to gram panchay</a:t>
            </a:r>
            <a:r>
              <a:rPr lang="en-GB" sz="2100">
                <a:solidFill>
                  <a:schemeClr val="dk1"/>
                </a:solidFill>
              </a:rPr>
              <a:t>ath</a:t>
            </a:r>
            <a:endParaRPr sz="2100"/>
          </a:p>
        </p:txBody>
      </p:sp>
      <p:pic>
        <p:nvPicPr>
          <p:cNvPr id="213" name="Google Shape;213;p40"/>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214" name="Google Shape;214;p40"/>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Highlight of plan for CCI 2020</a:t>
            </a:r>
            <a:endParaRPr b="1" sz="25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9" name="Shape 219"/>
        <p:cNvGrpSpPr/>
        <p:nvPr/>
      </p:nvGrpSpPr>
      <p:grpSpPr>
        <a:xfrm>
          <a:off x="0" y="0"/>
          <a:ext cx="0" cy="0"/>
          <a:chOff x="0" y="0"/>
          <a:chExt cx="0" cy="0"/>
        </a:xfrm>
      </p:grpSpPr>
      <p:sp>
        <p:nvSpPr>
          <p:cNvPr id="220" name="Google Shape;220;p41"/>
          <p:cNvSpPr txBox="1"/>
          <p:nvPr/>
        </p:nvSpPr>
        <p:spPr>
          <a:xfrm>
            <a:off x="189300" y="892825"/>
            <a:ext cx="8817000" cy="39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t>Opportunities</a:t>
            </a:r>
            <a:endParaRPr b="1" sz="2400"/>
          </a:p>
          <a:p>
            <a:pPr indent="-381000" lvl="0" marL="457200" rtl="0" algn="l">
              <a:lnSpc>
                <a:spcPct val="115000"/>
              </a:lnSpc>
              <a:spcBef>
                <a:spcPts val="0"/>
              </a:spcBef>
              <a:spcAft>
                <a:spcPts val="0"/>
              </a:spcAft>
              <a:buSzPts val="2400"/>
              <a:buAutoNum type="arabicPeriod"/>
            </a:pPr>
            <a:r>
              <a:rPr lang="en-GB" sz="2400">
                <a:solidFill>
                  <a:schemeClr val="dk1"/>
                </a:solidFill>
              </a:rPr>
              <a:t>Textile deportment have a source pads making funds.</a:t>
            </a:r>
            <a:endParaRPr sz="2400">
              <a:solidFill>
                <a:schemeClr val="dk1"/>
              </a:solidFill>
            </a:endParaRPr>
          </a:p>
          <a:p>
            <a:pPr indent="-381000" lvl="0" marL="457200" rtl="0" algn="l">
              <a:spcBef>
                <a:spcPts val="0"/>
              </a:spcBef>
              <a:spcAft>
                <a:spcPts val="0"/>
              </a:spcAft>
              <a:buSzPts val="2400"/>
              <a:buAutoNum type="arabicPeriod"/>
            </a:pPr>
            <a:r>
              <a:rPr lang="en-GB" sz="2400">
                <a:solidFill>
                  <a:schemeClr val="dk1"/>
                </a:solidFill>
              </a:rPr>
              <a:t>Gram panchayath have a source for free distribution of tailoring machine for SC/STs</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b="1" lang="en-GB" sz="2400"/>
              <a:t>Products identified</a:t>
            </a:r>
            <a:endParaRPr b="1" sz="2400"/>
          </a:p>
          <a:p>
            <a:pPr indent="-381000" lvl="0" marL="457200" rtl="0" algn="l">
              <a:lnSpc>
                <a:spcPct val="115000"/>
              </a:lnSpc>
              <a:spcBef>
                <a:spcPts val="0"/>
              </a:spcBef>
              <a:spcAft>
                <a:spcPts val="0"/>
              </a:spcAft>
              <a:buSzPts val="2400"/>
              <a:buAutoNum type="arabicPeriod"/>
            </a:pPr>
            <a:r>
              <a:rPr lang="en-GB" sz="2400">
                <a:solidFill>
                  <a:schemeClr val="dk1"/>
                </a:solidFill>
              </a:rPr>
              <a:t>Home decoration items </a:t>
            </a:r>
            <a:endParaRPr sz="2400">
              <a:solidFill>
                <a:schemeClr val="dk1"/>
              </a:solidFill>
            </a:endParaRPr>
          </a:p>
          <a:p>
            <a:pPr indent="0" lvl="0" marL="45720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221" name="Google Shape;221;p41"/>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222" name="Google Shape;222;p41"/>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Opportunities and identified products for RM</a:t>
            </a:r>
            <a:endParaRPr b="1" sz="25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Google Shape;228;p42"/>
          <p:cNvSpPr txBox="1"/>
          <p:nvPr/>
        </p:nvSpPr>
        <p:spPr>
          <a:xfrm>
            <a:off x="1264200" y="1977775"/>
            <a:ext cx="5775300" cy="74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300"/>
              <a:t>PMSR, Kollegal</a:t>
            </a:r>
            <a:endParaRPr b="1" sz="3300"/>
          </a:p>
        </p:txBody>
      </p:sp>
      <p:pic>
        <p:nvPicPr>
          <p:cNvPr id="229" name="Google Shape;229;p42"/>
          <p:cNvPicPr preferRelativeResize="0"/>
          <p:nvPr/>
        </p:nvPicPr>
        <p:blipFill>
          <a:blip r:embed="rId3">
            <a:alphaModFix/>
          </a:blip>
          <a:stretch>
            <a:fillRect/>
          </a:stretch>
        </p:blipFill>
        <p:spPr>
          <a:xfrm>
            <a:off x="7870175" y="75025"/>
            <a:ext cx="1189824" cy="573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4" name="Shape 234"/>
        <p:cNvGrpSpPr/>
        <p:nvPr/>
      </p:nvGrpSpPr>
      <p:grpSpPr>
        <a:xfrm>
          <a:off x="0" y="0"/>
          <a:ext cx="0" cy="0"/>
          <a:chOff x="0" y="0"/>
          <a:chExt cx="0" cy="0"/>
        </a:xfrm>
      </p:grpSpPr>
      <p:sp>
        <p:nvSpPr>
          <p:cNvPr id="235" name="Google Shape;235;p43"/>
          <p:cNvSpPr txBox="1"/>
          <p:nvPr/>
        </p:nvSpPr>
        <p:spPr>
          <a:xfrm>
            <a:off x="189300" y="892825"/>
            <a:ext cx="8268600" cy="1628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11 EMGs have registered to write Public Exam privately</a:t>
            </a:r>
            <a:endParaRPr sz="2400"/>
          </a:p>
          <a:p>
            <a:pPr indent="-381000" lvl="0" marL="457200" rtl="0" algn="l">
              <a:spcBef>
                <a:spcPts val="0"/>
              </a:spcBef>
              <a:spcAft>
                <a:spcPts val="0"/>
              </a:spcAft>
              <a:buSzPts val="2400"/>
              <a:buAutoNum type="arabicPeriod"/>
            </a:pPr>
            <a:r>
              <a:rPr lang="en-GB" sz="2400"/>
              <a:t>286 EMGs have received skill training (Computer, tailoring, saree designing, door mat making)</a:t>
            </a:r>
            <a:endParaRPr sz="2400"/>
          </a:p>
          <a:p>
            <a:pPr indent="-381000" lvl="0" marL="457200" rtl="0" algn="l">
              <a:spcBef>
                <a:spcPts val="0"/>
              </a:spcBef>
              <a:spcAft>
                <a:spcPts val="0"/>
              </a:spcAft>
              <a:buSzPts val="2400"/>
              <a:buAutoNum type="arabicPeriod"/>
            </a:pPr>
            <a:r>
              <a:rPr lang="en-GB" sz="2400"/>
              <a:t>Children’s Club members stopped 12 child marriages</a:t>
            </a:r>
            <a:endParaRPr sz="2400"/>
          </a:p>
        </p:txBody>
      </p:sp>
      <p:pic>
        <p:nvPicPr>
          <p:cNvPr id="236" name="Google Shape;236;p43"/>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237" name="Google Shape;237;p43"/>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FFFFFF"/>
                </a:solidFill>
              </a:rPr>
              <a:t>Three major achievements in the year 2019</a:t>
            </a:r>
            <a:endParaRPr b="1" sz="2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26"/>
          <p:cNvSpPr txBox="1"/>
          <p:nvPr/>
        </p:nvSpPr>
        <p:spPr>
          <a:xfrm>
            <a:off x="1264200" y="1977775"/>
            <a:ext cx="57753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100"/>
              <a:t>SEVAK, Belagavi</a:t>
            </a:r>
            <a:endParaRPr b="1" sz="3100"/>
          </a:p>
        </p:txBody>
      </p:sp>
      <p:pic>
        <p:nvPicPr>
          <p:cNvPr id="103" name="Google Shape;103;p26"/>
          <p:cNvPicPr preferRelativeResize="0"/>
          <p:nvPr/>
        </p:nvPicPr>
        <p:blipFill>
          <a:blip r:embed="rId3">
            <a:alphaModFix/>
          </a:blip>
          <a:stretch>
            <a:fillRect/>
          </a:stretch>
        </p:blipFill>
        <p:spPr>
          <a:xfrm>
            <a:off x="7870175" y="75025"/>
            <a:ext cx="1189824" cy="573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Google Shape;243;p44"/>
          <p:cNvSpPr txBox="1"/>
          <p:nvPr/>
        </p:nvSpPr>
        <p:spPr>
          <a:xfrm>
            <a:off x="189300" y="892825"/>
            <a:ext cx="8607300" cy="2240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Gathering Spouses in villages for Spouse Forum was a challenge</a:t>
            </a:r>
            <a:endParaRPr sz="2400"/>
          </a:p>
          <a:p>
            <a:pPr indent="-381000" lvl="0" marL="457200" rtl="0" algn="l">
              <a:spcBef>
                <a:spcPts val="0"/>
              </a:spcBef>
              <a:spcAft>
                <a:spcPts val="0"/>
              </a:spcAft>
              <a:buSzPts val="2400"/>
              <a:buAutoNum type="arabicPeriod"/>
            </a:pPr>
            <a:r>
              <a:rPr lang="en-GB" sz="2400"/>
              <a:t>Conducting Child Protection Committees was a challenge</a:t>
            </a:r>
            <a:endParaRPr sz="2400"/>
          </a:p>
          <a:p>
            <a:pPr indent="-381000" lvl="0" marL="457200" rtl="0" algn="l">
              <a:spcBef>
                <a:spcPts val="0"/>
              </a:spcBef>
              <a:spcAft>
                <a:spcPts val="0"/>
              </a:spcAft>
              <a:buSzPts val="2400"/>
              <a:buAutoNum type="arabicPeriod"/>
            </a:pPr>
            <a:r>
              <a:rPr lang="en-GB" sz="2400"/>
              <a:t>Empowering the Soliga tribal EMGs continues to be a challenge</a:t>
            </a:r>
            <a:endParaRPr sz="2400"/>
          </a:p>
          <a:p>
            <a:pPr indent="-381000" lvl="0" marL="457200" rtl="0" algn="l">
              <a:spcBef>
                <a:spcPts val="0"/>
              </a:spcBef>
              <a:spcAft>
                <a:spcPts val="0"/>
              </a:spcAft>
              <a:buSzPts val="2400"/>
              <a:buAutoNum type="arabicPeriod"/>
            </a:pPr>
            <a:r>
              <a:t/>
            </a:r>
            <a:endParaRPr sz="2400"/>
          </a:p>
        </p:txBody>
      </p:sp>
      <p:pic>
        <p:nvPicPr>
          <p:cNvPr id="244" name="Google Shape;244;p44"/>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245" name="Google Shape;245;p44"/>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major challenges faced in the year 2019</a:t>
            </a:r>
            <a:endParaRPr b="1" sz="25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5"/>
          <p:cNvSpPr txBox="1"/>
          <p:nvPr/>
        </p:nvSpPr>
        <p:spPr>
          <a:xfrm>
            <a:off x="189300" y="892825"/>
            <a:ext cx="8607300" cy="3707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Instead of having Spouse Forum meetings in villages,  organized Spouse Forums in Kollegal PMSR Office and Spouses attended the meetings. </a:t>
            </a:r>
            <a:endParaRPr sz="2400"/>
          </a:p>
          <a:p>
            <a:pPr indent="-381000" lvl="0" marL="457200" rtl="0" algn="l">
              <a:spcBef>
                <a:spcPts val="0"/>
              </a:spcBef>
              <a:spcAft>
                <a:spcPts val="0"/>
              </a:spcAft>
              <a:buSzPts val="2400"/>
              <a:buAutoNum type="arabicPeriod"/>
            </a:pPr>
            <a:r>
              <a:rPr lang="en-GB" sz="2400"/>
              <a:t>Lobbied with Panchayat Officers giving the Government Orders for conducting CPCs and Field Facilitators facilitated in conducting the meetings by personally inviting the members.</a:t>
            </a:r>
            <a:endParaRPr sz="2400"/>
          </a:p>
          <a:p>
            <a:pPr indent="-381000" lvl="0" marL="457200" rtl="0" algn="l">
              <a:spcBef>
                <a:spcPts val="0"/>
              </a:spcBef>
              <a:spcAft>
                <a:spcPts val="0"/>
              </a:spcAft>
              <a:buSzPts val="2400"/>
              <a:buAutoNum type="arabicPeriod"/>
            </a:pPr>
            <a:r>
              <a:rPr lang="en-GB" sz="2400"/>
              <a:t>Lobbying with Tribal Headman (Podina Nayaka) of each Podu and convincing them to permit EMGs. Contacted Rutseti in Chamrajnagar to provide skill training for tribal EMGS in 2020.</a:t>
            </a:r>
            <a:endParaRPr sz="2400"/>
          </a:p>
        </p:txBody>
      </p:sp>
      <p:pic>
        <p:nvPicPr>
          <p:cNvPr id="252" name="Google Shape;252;p45"/>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253" name="Google Shape;253;p45"/>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Solutions for challenges faced in the year 2019</a:t>
            </a:r>
            <a:endParaRPr b="1" sz="25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8" name="Shape 258"/>
        <p:cNvGrpSpPr/>
        <p:nvPr/>
      </p:nvGrpSpPr>
      <p:grpSpPr>
        <a:xfrm>
          <a:off x="0" y="0"/>
          <a:ext cx="0" cy="0"/>
          <a:chOff x="0" y="0"/>
          <a:chExt cx="0" cy="0"/>
        </a:xfrm>
      </p:grpSpPr>
      <p:sp>
        <p:nvSpPr>
          <p:cNvPr id="259" name="Google Shape;259;p46"/>
          <p:cNvSpPr txBox="1"/>
          <p:nvPr/>
        </p:nvSpPr>
        <p:spPr>
          <a:xfrm>
            <a:off x="189300" y="892825"/>
            <a:ext cx="8870700" cy="4087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District level Children’s Club Leaders Meeting</a:t>
            </a:r>
            <a:endParaRPr sz="2400"/>
          </a:p>
          <a:p>
            <a:pPr indent="-381000" lvl="0" marL="457200" rtl="0" algn="l">
              <a:spcBef>
                <a:spcPts val="0"/>
              </a:spcBef>
              <a:spcAft>
                <a:spcPts val="0"/>
              </a:spcAft>
              <a:buSzPts val="2400"/>
              <a:buAutoNum type="arabicPeriod"/>
            </a:pPr>
            <a:r>
              <a:rPr lang="en-GB" sz="2400"/>
              <a:t>Through involving Child Protection Committees to readmit dropouts as well as stopping child marriages (In Lokkanahalli Panchayat 18 children,in Maduvanahalli Panchayat 2 dropouts)</a:t>
            </a:r>
            <a:endParaRPr sz="2400"/>
          </a:p>
          <a:p>
            <a:pPr indent="-381000" lvl="0" marL="457200" rtl="0" algn="l">
              <a:spcBef>
                <a:spcPts val="0"/>
              </a:spcBef>
              <a:spcAft>
                <a:spcPts val="0"/>
              </a:spcAft>
              <a:buSzPts val="2400"/>
              <a:buAutoNum type="arabicPeriod"/>
            </a:pPr>
            <a:r>
              <a:rPr lang="en-GB" sz="2400"/>
              <a:t>As there is a great need to outreach pre-adolescent children on issues of child safety, we are training Children’s Club members as well as Parents to teach pre-adolescent children on child safety  beginning with good touch and bad touch.  We have produced IEC materials for pre-adolescent children as well as parents on this issue.</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p:txBody>
      </p:sp>
      <p:pic>
        <p:nvPicPr>
          <p:cNvPr id="260" name="Google Shape;260;p46"/>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261" name="Google Shape;261;p46"/>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Innovation experimented in the year 2019</a:t>
            </a:r>
            <a:endParaRPr b="1" sz="25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47"/>
          <p:cNvSpPr txBox="1"/>
          <p:nvPr/>
        </p:nvSpPr>
        <p:spPr>
          <a:xfrm>
            <a:off x="189300" y="892825"/>
            <a:ext cx="8870700" cy="3346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SHG formation for EMGs</a:t>
            </a:r>
            <a:endParaRPr sz="2400"/>
          </a:p>
          <a:p>
            <a:pPr indent="-381000" lvl="0" marL="457200" rtl="0" algn="l">
              <a:spcBef>
                <a:spcPts val="0"/>
              </a:spcBef>
              <a:spcAft>
                <a:spcPts val="0"/>
              </a:spcAft>
              <a:buSzPts val="2400"/>
              <a:buAutoNum type="arabicPeriod"/>
            </a:pPr>
            <a:r>
              <a:rPr lang="en-GB" sz="2400"/>
              <a:t>Leadership &amp; capacity building of SHGs for EMGs</a:t>
            </a:r>
            <a:endParaRPr sz="2400"/>
          </a:p>
          <a:p>
            <a:pPr indent="-381000" lvl="0" marL="457200" rtl="0" algn="l">
              <a:spcBef>
                <a:spcPts val="0"/>
              </a:spcBef>
              <a:spcAft>
                <a:spcPts val="0"/>
              </a:spcAft>
              <a:buSzPts val="2400"/>
              <a:buAutoNum type="arabicPeriod"/>
            </a:pPr>
            <a:r>
              <a:rPr lang="en-GB" sz="2400"/>
              <a:t>Training of Child Protection Committee members on  their roles and responsibilities</a:t>
            </a:r>
            <a:endParaRPr sz="2400"/>
          </a:p>
          <a:p>
            <a:pPr indent="-381000" lvl="0" marL="457200" rtl="0" algn="l">
              <a:spcBef>
                <a:spcPts val="0"/>
              </a:spcBef>
              <a:spcAft>
                <a:spcPts val="0"/>
              </a:spcAft>
              <a:buSzPts val="2400"/>
              <a:buAutoNum type="arabicPeriod"/>
            </a:pPr>
            <a:r>
              <a:rPr lang="en-GB" sz="2400"/>
              <a:t>Training of SDMC members and VRWs on strengthening their concern for child protection</a:t>
            </a:r>
            <a:endParaRPr sz="2400"/>
          </a:p>
          <a:p>
            <a:pPr indent="-381000" lvl="0" marL="457200" rtl="0" algn="l">
              <a:spcBef>
                <a:spcPts val="0"/>
              </a:spcBef>
              <a:spcAft>
                <a:spcPts val="0"/>
              </a:spcAft>
              <a:buSzPts val="2400"/>
              <a:buAutoNum type="arabicPeriod"/>
            </a:pPr>
            <a:r>
              <a:rPr lang="en-GB" sz="2400"/>
              <a:t>Vocational skill Training for Soliga EMGs through Rudseti</a:t>
            </a:r>
            <a:endParaRPr sz="2400"/>
          </a:p>
          <a:p>
            <a:pPr indent="-381000" lvl="0" marL="457200" rtl="0" algn="l">
              <a:spcBef>
                <a:spcPts val="0"/>
              </a:spcBef>
              <a:spcAft>
                <a:spcPts val="0"/>
              </a:spcAft>
              <a:buSzPts val="2400"/>
              <a:buAutoNum type="arabicPeriod"/>
            </a:pPr>
            <a:r>
              <a:t/>
            </a:r>
            <a:endParaRPr sz="2400"/>
          </a:p>
          <a:p>
            <a:pPr indent="0" lvl="0" marL="0" rtl="0" algn="l">
              <a:spcBef>
                <a:spcPts val="0"/>
              </a:spcBef>
              <a:spcAft>
                <a:spcPts val="0"/>
              </a:spcAft>
              <a:buNone/>
            </a:pPr>
            <a:r>
              <a:t/>
            </a:r>
            <a:endParaRPr sz="2400"/>
          </a:p>
        </p:txBody>
      </p:sp>
      <p:pic>
        <p:nvPicPr>
          <p:cNvPr id="268" name="Google Shape;268;p47"/>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269" name="Google Shape;269;p47"/>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Five highlighted project plan for the year 2020</a:t>
            </a:r>
            <a:endParaRPr b="1" sz="25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48"/>
          <p:cNvSpPr txBox="1"/>
          <p:nvPr/>
        </p:nvSpPr>
        <p:spPr>
          <a:xfrm>
            <a:off x="189300" y="648025"/>
            <a:ext cx="8359800" cy="44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t>Child Participation</a:t>
            </a:r>
            <a:endParaRPr b="1"/>
          </a:p>
          <a:p>
            <a:pPr indent="-317500" lvl="0" marL="457200" rtl="0" algn="l">
              <a:spcBef>
                <a:spcPts val="0"/>
              </a:spcBef>
              <a:spcAft>
                <a:spcPts val="0"/>
              </a:spcAft>
              <a:buSzPts val="1400"/>
              <a:buAutoNum type="arabicPeriod"/>
            </a:pPr>
            <a:r>
              <a:rPr lang="en-GB"/>
              <a:t>Involving Children’s Club leaders in Village level/ Panchayat level Child Protection Committees</a:t>
            </a:r>
            <a:endParaRPr/>
          </a:p>
          <a:p>
            <a:pPr indent="-317500" lvl="0" marL="457200" rtl="0" algn="l">
              <a:spcBef>
                <a:spcPts val="0"/>
              </a:spcBef>
              <a:spcAft>
                <a:spcPts val="0"/>
              </a:spcAft>
              <a:buSzPts val="1400"/>
              <a:buAutoNum type="arabicPeriod"/>
            </a:pPr>
            <a:r>
              <a:rPr lang="en-GB"/>
              <a:t>Involving pre adolescent school going children on Child Safety</a:t>
            </a:r>
            <a:endParaRPr/>
          </a:p>
          <a:p>
            <a:pPr indent="-317500" lvl="0" marL="457200" rtl="0" algn="l">
              <a:spcBef>
                <a:spcPts val="0"/>
              </a:spcBef>
              <a:spcAft>
                <a:spcPts val="0"/>
              </a:spcAft>
              <a:buSzPts val="1400"/>
              <a:buAutoNum type="arabicPeriod"/>
            </a:pPr>
            <a:r>
              <a:rPr lang="en-GB"/>
              <a:t>Organizing Child Parliament at Block levels and Child Right Gram Sabhas</a:t>
            </a:r>
            <a:endParaRPr/>
          </a:p>
          <a:p>
            <a:pPr indent="0" lvl="0" marL="0" rtl="0" algn="l">
              <a:spcBef>
                <a:spcPts val="0"/>
              </a:spcBef>
              <a:spcAft>
                <a:spcPts val="0"/>
              </a:spcAft>
              <a:buNone/>
            </a:pPr>
            <a:r>
              <a:rPr b="1" lang="en-GB"/>
              <a:t>Gender Mainstreaming</a:t>
            </a:r>
            <a:endParaRPr b="1"/>
          </a:p>
          <a:p>
            <a:pPr indent="-317500" lvl="0" marL="457200" rtl="0" algn="l">
              <a:spcBef>
                <a:spcPts val="0"/>
              </a:spcBef>
              <a:spcAft>
                <a:spcPts val="0"/>
              </a:spcAft>
              <a:buSzPts val="1400"/>
              <a:buAutoNum type="arabicPeriod"/>
            </a:pPr>
            <a:r>
              <a:rPr lang="en-GB"/>
              <a:t>Will include women </a:t>
            </a:r>
            <a:r>
              <a:rPr lang="en-GB"/>
              <a:t>survivors</a:t>
            </a:r>
            <a:r>
              <a:rPr lang="en-GB"/>
              <a:t> who had child marriage at the planning stage for 2021 IMAGE programme </a:t>
            </a:r>
            <a:endParaRPr/>
          </a:p>
          <a:p>
            <a:pPr indent="-317500" lvl="0" marL="457200" rtl="0" algn="l">
              <a:spcBef>
                <a:spcPts val="0"/>
              </a:spcBef>
              <a:spcAft>
                <a:spcPts val="0"/>
              </a:spcAft>
              <a:buSzPts val="1400"/>
              <a:buAutoNum type="arabicPeriod"/>
            </a:pPr>
            <a:r>
              <a:rPr lang="en-GB"/>
              <a:t>Including women (mothers and In Laws of EMGs)  in the year end evaluation of IMAGE activities</a:t>
            </a:r>
            <a:endParaRPr/>
          </a:p>
          <a:p>
            <a:pPr indent="-317500" lvl="0" marL="457200" rtl="0" algn="l">
              <a:spcBef>
                <a:spcPts val="0"/>
              </a:spcBef>
              <a:spcAft>
                <a:spcPts val="0"/>
              </a:spcAft>
              <a:buSzPts val="1400"/>
              <a:buAutoNum type="arabicPeriod"/>
            </a:pPr>
            <a:r>
              <a:rPr lang="en-GB"/>
              <a:t>Strengthening SHG members in child protection and prevention of child marriage</a:t>
            </a:r>
            <a:endParaRPr/>
          </a:p>
          <a:p>
            <a:pPr indent="0" lvl="0" marL="0" rtl="0" algn="l">
              <a:spcBef>
                <a:spcPts val="0"/>
              </a:spcBef>
              <a:spcAft>
                <a:spcPts val="0"/>
              </a:spcAft>
              <a:buNone/>
            </a:pPr>
            <a:r>
              <a:rPr lang="en-GB"/>
              <a:t>I</a:t>
            </a:r>
            <a:r>
              <a:rPr b="1" lang="en-GB"/>
              <a:t>nclusion of CWD</a:t>
            </a:r>
            <a:endParaRPr b="1"/>
          </a:p>
          <a:p>
            <a:pPr indent="-361950" lvl="0" marL="457200" rtl="0" algn="l">
              <a:spcBef>
                <a:spcPts val="0"/>
              </a:spcBef>
              <a:spcAft>
                <a:spcPts val="0"/>
              </a:spcAft>
              <a:buSzPts val="2100"/>
              <a:buAutoNum type="arabicPeriod"/>
            </a:pPr>
            <a:r>
              <a:rPr lang="en-GB" sz="2100"/>
              <a:t>Giving limb care to orthopedically disabled children.</a:t>
            </a:r>
            <a:endParaRPr sz="2100"/>
          </a:p>
          <a:p>
            <a:pPr indent="-361950" lvl="0" marL="457200" rtl="0" algn="l">
              <a:spcBef>
                <a:spcPts val="0"/>
              </a:spcBef>
              <a:spcAft>
                <a:spcPts val="0"/>
              </a:spcAft>
              <a:buSzPts val="2100"/>
              <a:buAutoNum type="arabicPeriod"/>
            </a:pPr>
            <a:r>
              <a:rPr lang="en-GB" sz="2100"/>
              <a:t>Community based rehabilitation of CWDs in selected villages</a:t>
            </a:r>
            <a:endParaRPr sz="2100"/>
          </a:p>
          <a:p>
            <a:pPr indent="-361950" lvl="0" marL="457200" rtl="0" algn="l">
              <a:spcBef>
                <a:spcPts val="0"/>
              </a:spcBef>
              <a:spcAft>
                <a:spcPts val="0"/>
              </a:spcAft>
              <a:buSzPts val="2100"/>
              <a:buAutoNum type="arabicPeriod"/>
            </a:pPr>
            <a:r>
              <a:rPr lang="en-GB" sz="2100"/>
              <a:t>Conducting sports for CWDs and participation in World Disabled Day District Level Sports at Chamrajnagar</a:t>
            </a:r>
            <a:endParaRPr sz="2100"/>
          </a:p>
        </p:txBody>
      </p:sp>
      <p:pic>
        <p:nvPicPr>
          <p:cNvPr id="276" name="Google Shape;276;p48"/>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277" name="Google Shape;277;p48"/>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Highlight of plan for CCI 2020</a:t>
            </a:r>
            <a:endParaRPr b="1" sz="25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49"/>
          <p:cNvSpPr txBox="1"/>
          <p:nvPr/>
        </p:nvSpPr>
        <p:spPr>
          <a:xfrm>
            <a:off x="189300" y="892825"/>
            <a:ext cx="8731500" cy="3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t>Opportunities</a:t>
            </a:r>
            <a:endParaRPr b="1" sz="2400"/>
          </a:p>
          <a:p>
            <a:pPr indent="-381000" lvl="0" marL="457200" rtl="0" algn="l">
              <a:spcBef>
                <a:spcPts val="0"/>
              </a:spcBef>
              <a:spcAft>
                <a:spcPts val="0"/>
              </a:spcAft>
              <a:buSzPts val="2400"/>
              <a:buAutoNum type="arabicPeriod"/>
            </a:pPr>
            <a:r>
              <a:rPr lang="en-GB" sz="2400"/>
              <a:t>NABARD (Government) grant for women entrepreneurs</a:t>
            </a:r>
            <a:endParaRPr sz="2400"/>
          </a:p>
          <a:p>
            <a:pPr indent="-381000" lvl="0" marL="457200" rtl="0" algn="l">
              <a:spcBef>
                <a:spcPts val="0"/>
              </a:spcBef>
              <a:spcAft>
                <a:spcPts val="0"/>
              </a:spcAft>
              <a:buSzPts val="2400"/>
              <a:buAutoNum type="arabicPeriod"/>
            </a:pPr>
            <a:r>
              <a:rPr lang="en-GB" sz="2400"/>
              <a:t>Department of Handlooms and Textiles for skill training</a:t>
            </a:r>
            <a:endParaRPr sz="2400"/>
          </a:p>
          <a:p>
            <a:pPr indent="-381000" lvl="0" marL="457200" rtl="0" algn="l">
              <a:spcBef>
                <a:spcPts val="0"/>
              </a:spcBef>
              <a:spcAft>
                <a:spcPts val="0"/>
              </a:spcAft>
              <a:buSzPts val="2400"/>
              <a:buAutoNum type="arabicPeriod"/>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b="1" lang="en-GB" sz="2400"/>
              <a:t>Products identified</a:t>
            </a:r>
            <a:endParaRPr b="1" sz="2400"/>
          </a:p>
          <a:p>
            <a:pPr indent="-381000" lvl="0" marL="457200" rtl="0" algn="l">
              <a:spcBef>
                <a:spcPts val="0"/>
              </a:spcBef>
              <a:spcAft>
                <a:spcPts val="0"/>
              </a:spcAft>
              <a:buSzPts val="2400"/>
              <a:buAutoNum type="arabicPeriod"/>
            </a:pPr>
            <a:r>
              <a:rPr lang="en-GB" sz="2400"/>
              <a:t>Power Silk reeling unit</a:t>
            </a:r>
            <a:endParaRPr sz="2400"/>
          </a:p>
          <a:p>
            <a:pPr indent="-381000" lvl="0" marL="457200" rtl="0" algn="l">
              <a:spcBef>
                <a:spcPts val="0"/>
              </a:spcBef>
              <a:spcAft>
                <a:spcPts val="0"/>
              </a:spcAft>
              <a:buSzPts val="2400"/>
              <a:buAutoNum type="arabicPeriod"/>
            </a:pPr>
            <a:r>
              <a:rPr lang="en-GB" sz="2400"/>
              <a:t>Certificate course for Tailoring course for manual/power machines</a:t>
            </a:r>
            <a:endParaRPr sz="2400"/>
          </a:p>
          <a:p>
            <a:pPr indent="-381000" lvl="0" marL="457200" rtl="0" algn="l">
              <a:spcBef>
                <a:spcPts val="0"/>
              </a:spcBef>
              <a:spcAft>
                <a:spcPts val="0"/>
              </a:spcAft>
              <a:buSzPts val="2400"/>
              <a:buAutoNum type="arabicPeriod"/>
            </a:pPr>
            <a:r>
              <a:t/>
            </a:r>
            <a:endParaRPr sz="2400"/>
          </a:p>
          <a:p>
            <a:pPr indent="-381000" lvl="0" marL="457200" rtl="0" algn="l">
              <a:spcBef>
                <a:spcPts val="0"/>
              </a:spcBef>
              <a:spcAft>
                <a:spcPts val="0"/>
              </a:spcAft>
              <a:buSzPts val="2400"/>
              <a:buAutoNum type="arabicPeriod"/>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284" name="Google Shape;284;p49"/>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285" name="Google Shape;285;p49"/>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Opportunities and identified products for RM</a:t>
            </a:r>
            <a:endParaRPr b="1" sz="25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Google Shape;291;p50"/>
          <p:cNvSpPr txBox="1"/>
          <p:nvPr/>
        </p:nvSpPr>
        <p:spPr>
          <a:xfrm>
            <a:off x="1264200" y="1977775"/>
            <a:ext cx="5775300" cy="71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900"/>
              <a:t>Vidyaniketan, Bidar</a:t>
            </a:r>
            <a:endParaRPr b="1" sz="2900"/>
          </a:p>
        </p:txBody>
      </p:sp>
      <p:pic>
        <p:nvPicPr>
          <p:cNvPr id="292" name="Google Shape;292;p50"/>
          <p:cNvPicPr preferRelativeResize="0"/>
          <p:nvPr/>
        </p:nvPicPr>
        <p:blipFill>
          <a:blip r:embed="rId3">
            <a:alphaModFix/>
          </a:blip>
          <a:stretch>
            <a:fillRect/>
          </a:stretch>
        </p:blipFill>
        <p:spPr>
          <a:xfrm>
            <a:off x="7870175" y="75025"/>
            <a:ext cx="1189824" cy="573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51"/>
          <p:cNvSpPr txBox="1"/>
          <p:nvPr/>
        </p:nvSpPr>
        <p:spPr>
          <a:xfrm>
            <a:off x="189300" y="892825"/>
            <a:ext cx="8442600" cy="2868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48 EMG’s started their own business with the support of R.F.</a:t>
            </a:r>
            <a:endParaRPr sz="2400"/>
          </a:p>
          <a:p>
            <a:pPr indent="-381000" lvl="0" marL="457200" rtl="0" algn="l">
              <a:spcBef>
                <a:spcPts val="0"/>
              </a:spcBef>
              <a:spcAft>
                <a:spcPts val="0"/>
              </a:spcAft>
              <a:buSzPts val="2400"/>
              <a:buAutoNum type="arabicPeriod"/>
            </a:pPr>
            <a:r>
              <a:rPr lang="en-GB" sz="2400"/>
              <a:t>Through skills trainings 26 EMG’s are working independently and earning Rs. 4000 -5000 per month.</a:t>
            </a:r>
            <a:endParaRPr sz="2400"/>
          </a:p>
          <a:p>
            <a:pPr indent="-381000" lvl="0" marL="457200" rtl="0" algn="l">
              <a:spcBef>
                <a:spcPts val="0"/>
              </a:spcBef>
              <a:spcAft>
                <a:spcPts val="0"/>
              </a:spcAft>
              <a:buSzPts val="2400"/>
              <a:buAutoNum type="arabicPeriod"/>
            </a:pPr>
            <a:r>
              <a:rPr lang="en-GB" sz="2400"/>
              <a:t>Re-enrolled 18 EMG’s for the formal Educ</a:t>
            </a:r>
            <a:r>
              <a:rPr lang="en-GB" sz="2400"/>
              <a:t>ation </a:t>
            </a:r>
            <a:r>
              <a:rPr lang="en-GB">
                <a:latin typeface="Lusitana"/>
                <a:ea typeface="Lusitana"/>
                <a:cs typeface="Lusitana"/>
                <a:sym typeface="Lusitana"/>
              </a:rPr>
              <a:t>(</a:t>
            </a:r>
            <a:r>
              <a:rPr lang="en-GB">
                <a:solidFill>
                  <a:srgbClr val="3C4043"/>
                </a:solidFill>
                <a:highlight>
                  <a:srgbClr val="FFFFFF"/>
                </a:highlight>
                <a:latin typeface="Lusitana"/>
                <a:ea typeface="Lusitana"/>
                <a:cs typeface="Lusitana"/>
                <a:sym typeface="Lusitana"/>
              </a:rPr>
              <a:t>6 EMG's are 9th continuing; 9 EMG's are 10 the exam appearing &amp; 3 EMG's are Ist PUC regular attending)</a:t>
            </a:r>
            <a:r>
              <a:rPr lang="en-GB">
                <a:latin typeface="Lusitana"/>
                <a:ea typeface="Lusitana"/>
                <a:cs typeface="Lusitana"/>
                <a:sym typeface="Lusitana"/>
              </a:rPr>
              <a:t>.</a:t>
            </a:r>
            <a:r>
              <a:rPr lang="en-GB">
                <a:latin typeface="Lusitana"/>
                <a:ea typeface="Lusitana"/>
                <a:cs typeface="Lusitana"/>
                <a:sym typeface="Lusitana"/>
              </a:rPr>
              <a:t> </a:t>
            </a:r>
            <a:endParaRPr>
              <a:latin typeface="Lusitana"/>
              <a:ea typeface="Lusitana"/>
              <a:cs typeface="Lusitana"/>
              <a:sym typeface="Lusitana"/>
            </a:endParaRPr>
          </a:p>
        </p:txBody>
      </p:sp>
      <p:pic>
        <p:nvPicPr>
          <p:cNvPr id="299" name="Google Shape;299;p51"/>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00" name="Google Shape;300;p51"/>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FFFFFF"/>
                </a:solidFill>
              </a:rPr>
              <a:t>Three major achievements in the year 2019</a:t>
            </a:r>
            <a:endParaRPr b="1" sz="28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5" name="Shape 305"/>
        <p:cNvGrpSpPr/>
        <p:nvPr/>
      </p:nvGrpSpPr>
      <p:grpSpPr>
        <a:xfrm>
          <a:off x="0" y="0"/>
          <a:ext cx="0" cy="0"/>
          <a:chOff x="0" y="0"/>
          <a:chExt cx="0" cy="0"/>
        </a:xfrm>
      </p:grpSpPr>
      <p:sp>
        <p:nvSpPr>
          <p:cNvPr id="306" name="Google Shape;306;p52"/>
          <p:cNvSpPr txBox="1"/>
          <p:nvPr/>
        </p:nvSpPr>
        <p:spPr>
          <a:xfrm>
            <a:off x="189300" y="892825"/>
            <a:ext cx="8358000" cy="2877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95% of spouses are daily labour’s they were not </a:t>
            </a:r>
            <a:r>
              <a:rPr lang="en-GB" sz="2400"/>
              <a:t>available</a:t>
            </a:r>
            <a:r>
              <a:rPr lang="en-GB" sz="2400"/>
              <a:t> in day time to form a spouse clubs.</a:t>
            </a:r>
            <a:endParaRPr sz="2400"/>
          </a:p>
          <a:p>
            <a:pPr indent="-381000" lvl="0" marL="457200" rtl="0" algn="l">
              <a:spcBef>
                <a:spcPts val="0"/>
              </a:spcBef>
              <a:spcAft>
                <a:spcPts val="0"/>
              </a:spcAft>
              <a:buSzPts val="2400"/>
              <a:buAutoNum type="arabicPeriod"/>
            </a:pPr>
            <a:r>
              <a:rPr lang="en-GB" sz="2400"/>
              <a:t>Not good transport facility for community </a:t>
            </a:r>
            <a:r>
              <a:rPr lang="en-GB" sz="2400"/>
              <a:t>facilitator</a:t>
            </a:r>
            <a:r>
              <a:rPr lang="en-GB" sz="2400"/>
              <a:t> to visit more </a:t>
            </a:r>
            <a:r>
              <a:rPr lang="en-GB" sz="2400"/>
              <a:t>villages</a:t>
            </a:r>
            <a:r>
              <a:rPr lang="en-GB" sz="2400"/>
              <a:t> in a day.</a:t>
            </a:r>
            <a:endParaRPr sz="2400"/>
          </a:p>
          <a:p>
            <a:pPr indent="-381000" lvl="0" marL="457200" rtl="0" algn="l">
              <a:spcBef>
                <a:spcPts val="0"/>
              </a:spcBef>
              <a:spcAft>
                <a:spcPts val="0"/>
              </a:spcAft>
              <a:buSzPts val="2400"/>
              <a:buAutoNum type="arabicPeriod"/>
            </a:pPr>
            <a:r>
              <a:rPr lang="en-GB" sz="2400"/>
              <a:t>Bring EMG’s to out station training’s and meeting’s.</a:t>
            </a:r>
            <a:endParaRPr sz="2400"/>
          </a:p>
        </p:txBody>
      </p:sp>
      <p:pic>
        <p:nvPicPr>
          <p:cNvPr id="307" name="Google Shape;307;p52"/>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08" name="Google Shape;308;p52"/>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major challenges faced in the year 2019</a:t>
            </a:r>
            <a:endParaRPr b="1" sz="25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53"/>
          <p:cNvSpPr txBox="1"/>
          <p:nvPr/>
        </p:nvSpPr>
        <p:spPr>
          <a:xfrm>
            <a:off x="170500" y="874025"/>
            <a:ext cx="8028900" cy="3141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Forming spouse clubs with available spouses.</a:t>
            </a:r>
            <a:endParaRPr sz="2400"/>
          </a:p>
          <a:p>
            <a:pPr indent="-381000" lvl="0" marL="457200" rtl="0" algn="l">
              <a:spcBef>
                <a:spcPts val="0"/>
              </a:spcBef>
              <a:spcAft>
                <a:spcPts val="0"/>
              </a:spcAft>
              <a:buSzPts val="2400"/>
              <a:buAutoNum type="arabicPeriod"/>
            </a:pPr>
            <a:r>
              <a:rPr lang="en-GB" sz="2400"/>
              <a:t>Managing with local transport </a:t>
            </a:r>
            <a:r>
              <a:rPr lang="en-GB" sz="2400"/>
              <a:t>facility.</a:t>
            </a:r>
            <a:r>
              <a:rPr lang="en-GB" sz="2400"/>
              <a:t> </a:t>
            </a:r>
            <a:endParaRPr sz="2400"/>
          </a:p>
          <a:p>
            <a:pPr indent="-381000" lvl="0" marL="457200" rtl="0" algn="l">
              <a:spcBef>
                <a:spcPts val="0"/>
              </a:spcBef>
              <a:spcAft>
                <a:spcPts val="0"/>
              </a:spcAft>
              <a:buSzPts val="2400"/>
              <a:buAutoNum type="arabicPeriod"/>
            </a:pPr>
            <a:r>
              <a:rPr lang="en-GB" sz="2400"/>
              <a:t>Regular follow-up to the family and counselling </a:t>
            </a:r>
            <a:r>
              <a:rPr lang="en-GB" sz="2400"/>
              <a:t>individual</a:t>
            </a:r>
            <a:r>
              <a:rPr lang="en-GB" sz="2400"/>
              <a:t> was made possible to bring EMG’s out station training’s and Meeting’s.</a:t>
            </a:r>
            <a:endParaRPr sz="2400"/>
          </a:p>
        </p:txBody>
      </p:sp>
      <p:pic>
        <p:nvPicPr>
          <p:cNvPr id="315" name="Google Shape;315;p53"/>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16" name="Google Shape;316;p53"/>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Solutions for challenges faced in the year 2019</a:t>
            </a:r>
            <a:endParaRPr b="1" sz="25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27"/>
          <p:cNvSpPr txBox="1"/>
          <p:nvPr/>
        </p:nvSpPr>
        <p:spPr>
          <a:xfrm>
            <a:off x="189300" y="705025"/>
            <a:ext cx="8749500" cy="4024800"/>
          </a:xfrm>
          <a:prstGeom prst="rect">
            <a:avLst/>
          </a:prstGeom>
          <a:noFill/>
          <a:ln>
            <a:noFill/>
          </a:ln>
        </p:spPr>
        <p:txBody>
          <a:bodyPr anchorCtr="0" anchor="t" bIns="91425" lIns="91425" spcFirstLastPara="1" rIns="91425" wrap="square" tIns="91425">
            <a:noAutofit/>
          </a:bodyPr>
          <a:lstStyle/>
          <a:p>
            <a:pPr indent="-381000" lvl="0" marL="457200" rtl="0" algn="just">
              <a:spcBef>
                <a:spcPts val="0"/>
              </a:spcBef>
              <a:spcAft>
                <a:spcPts val="0"/>
              </a:spcAft>
              <a:buSzPts val="2400"/>
              <a:buAutoNum type="arabicPeriod"/>
            </a:pPr>
            <a:r>
              <a:rPr lang="en-GB" sz="2400"/>
              <a:t>Capacity building of ASHAs resulted in effective service delivery in the Project locations. ASHAs have changed their way of approach and work with the EMGs.  This will be sustained even after the withdrawal of the project.</a:t>
            </a:r>
            <a:endParaRPr sz="2400"/>
          </a:p>
          <a:p>
            <a:pPr indent="-381000" lvl="0" marL="457200" rtl="0" algn="just">
              <a:spcBef>
                <a:spcPts val="0"/>
              </a:spcBef>
              <a:spcAft>
                <a:spcPts val="0"/>
              </a:spcAft>
              <a:buSzPts val="2400"/>
              <a:buAutoNum type="arabicPeriod"/>
            </a:pPr>
            <a:r>
              <a:rPr lang="en-GB" sz="2400"/>
              <a:t>A total of 67 EMGs who were trained in skill upgradation and vocational trades earning livelihood sustainably. </a:t>
            </a:r>
            <a:endParaRPr sz="2400"/>
          </a:p>
          <a:p>
            <a:pPr indent="-381000" lvl="0" marL="457200" rtl="0" algn="just">
              <a:spcBef>
                <a:spcPts val="0"/>
              </a:spcBef>
              <a:spcAft>
                <a:spcPts val="0"/>
              </a:spcAft>
              <a:buSzPts val="2400"/>
              <a:buAutoNum type="arabicPeriod"/>
            </a:pPr>
            <a:r>
              <a:rPr lang="en-GB" sz="2400"/>
              <a:t>Child Protection committees taking the issues of violation of child rights including child marriages in three Gram Panchayats as a result of formation and capacity building. </a:t>
            </a:r>
            <a:endParaRPr sz="2400"/>
          </a:p>
        </p:txBody>
      </p:sp>
      <p:pic>
        <p:nvPicPr>
          <p:cNvPr id="110" name="Google Shape;110;p27"/>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11" name="Google Shape;111;p27"/>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FFFFFF"/>
                </a:solidFill>
              </a:rPr>
              <a:t>Three major achievements in the year 2019</a:t>
            </a:r>
            <a:endParaRPr b="1" sz="28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Google Shape;322;p54"/>
          <p:cNvSpPr txBox="1"/>
          <p:nvPr/>
        </p:nvSpPr>
        <p:spPr>
          <a:xfrm>
            <a:off x="189300" y="892825"/>
            <a:ext cx="8414700" cy="31692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Meeting with 7 Govt. </a:t>
            </a:r>
            <a:r>
              <a:rPr lang="en-GB" sz="2400"/>
              <a:t>Headmaster's</a:t>
            </a:r>
            <a:r>
              <a:rPr lang="en-GB" sz="2400"/>
              <a:t> to </a:t>
            </a:r>
            <a:r>
              <a:rPr lang="en-GB" sz="2400"/>
              <a:t>enroll</a:t>
            </a:r>
            <a:r>
              <a:rPr lang="en-GB" sz="2400"/>
              <a:t> EMG’s to formal </a:t>
            </a:r>
            <a:r>
              <a:rPr lang="en-GB" sz="2400"/>
              <a:t>education</a:t>
            </a:r>
            <a:r>
              <a:rPr lang="en-GB" sz="2400"/>
              <a:t>.</a:t>
            </a:r>
            <a:endParaRPr sz="2400"/>
          </a:p>
          <a:p>
            <a:pPr indent="-381000" lvl="0" marL="457200" rtl="0" algn="l">
              <a:spcBef>
                <a:spcPts val="0"/>
              </a:spcBef>
              <a:spcAft>
                <a:spcPts val="0"/>
              </a:spcAft>
              <a:buSzPts val="2400"/>
              <a:buAutoNum type="arabicPeriod"/>
            </a:pPr>
            <a:r>
              <a:rPr lang="en-GB" sz="2400"/>
              <a:t>Installation</a:t>
            </a:r>
            <a:r>
              <a:rPr lang="en-GB" sz="2400"/>
              <a:t> of skills training centers in EMG’s respective villages helps EMG’s learn more.</a:t>
            </a:r>
            <a:endParaRPr sz="2400"/>
          </a:p>
          <a:p>
            <a:pPr indent="-381000" lvl="0" marL="457200" rtl="0" algn="l">
              <a:spcBef>
                <a:spcPts val="0"/>
              </a:spcBef>
              <a:spcAft>
                <a:spcPts val="0"/>
              </a:spcAft>
              <a:buSzPts val="2400"/>
              <a:buAutoNum type="arabicPeriod"/>
            </a:pPr>
            <a:r>
              <a:rPr lang="en-GB" sz="2400"/>
              <a:t>Encouraging Change makers by giving honorarium, Gifts and training’s helped to stop 22 child marriage from 23 villages.</a:t>
            </a:r>
            <a:r>
              <a:rPr lang="en-GB" sz="2400"/>
              <a:t> </a:t>
            </a:r>
            <a:endParaRPr sz="2400"/>
          </a:p>
        </p:txBody>
      </p:sp>
      <p:pic>
        <p:nvPicPr>
          <p:cNvPr id="323" name="Google Shape;323;p54"/>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24" name="Google Shape;324;p54"/>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Innovation experimented in the year 2019</a:t>
            </a:r>
            <a:endParaRPr b="1" sz="25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55"/>
          <p:cNvSpPr txBox="1"/>
          <p:nvPr/>
        </p:nvSpPr>
        <p:spPr>
          <a:xfrm>
            <a:off x="189300" y="892825"/>
            <a:ext cx="8386200" cy="3346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Enrolling 35 EMG’s to formal Education. </a:t>
            </a:r>
            <a:endParaRPr sz="2400"/>
          </a:p>
          <a:p>
            <a:pPr indent="-381000" lvl="0" marL="457200" rtl="0" algn="l">
              <a:spcBef>
                <a:spcPts val="0"/>
              </a:spcBef>
              <a:spcAft>
                <a:spcPts val="0"/>
              </a:spcAft>
              <a:buSzPts val="2400"/>
              <a:buAutoNum type="arabicPeriod"/>
            </a:pPr>
            <a:r>
              <a:rPr lang="en-GB" sz="2400"/>
              <a:t>Enrolling 125 EMG’s various skill trainings.</a:t>
            </a:r>
            <a:endParaRPr sz="2400"/>
          </a:p>
          <a:p>
            <a:pPr indent="-381000" lvl="0" marL="457200" rtl="0" algn="l">
              <a:spcBef>
                <a:spcPts val="0"/>
              </a:spcBef>
              <a:spcAft>
                <a:spcPts val="0"/>
              </a:spcAft>
              <a:buSzPts val="2400"/>
              <a:buAutoNum type="arabicPeriod"/>
            </a:pPr>
            <a:r>
              <a:rPr lang="en-GB" sz="2400"/>
              <a:t>Formation of more EMG’s Groups and </a:t>
            </a:r>
            <a:r>
              <a:rPr lang="en-GB" sz="2400"/>
              <a:t>strengthening them.</a:t>
            </a:r>
            <a:r>
              <a:rPr lang="en-GB" sz="2400"/>
              <a:t> </a:t>
            </a:r>
            <a:endParaRPr sz="2400"/>
          </a:p>
          <a:p>
            <a:pPr indent="-381000" lvl="0" marL="457200" rtl="0" algn="l">
              <a:spcBef>
                <a:spcPts val="0"/>
              </a:spcBef>
              <a:spcAft>
                <a:spcPts val="0"/>
              </a:spcAft>
              <a:buSzPts val="2400"/>
              <a:buAutoNum type="arabicPeriod"/>
            </a:pPr>
            <a:r>
              <a:rPr lang="en-GB" sz="2400"/>
              <a:t>Planned stop </a:t>
            </a:r>
            <a:r>
              <a:rPr lang="en-GB" sz="2400"/>
              <a:t>approximately</a:t>
            </a:r>
            <a:r>
              <a:rPr lang="en-GB" sz="2400"/>
              <a:t> 45 child marriages through CR,Kishories,EMG’s, and Family Clubs.</a:t>
            </a:r>
            <a:endParaRPr sz="2400"/>
          </a:p>
          <a:p>
            <a:pPr indent="-381000" lvl="0" marL="457200" rtl="0" algn="l">
              <a:spcBef>
                <a:spcPts val="0"/>
              </a:spcBef>
              <a:spcAft>
                <a:spcPts val="0"/>
              </a:spcAft>
              <a:buSzPts val="2400"/>
              <a:buAutoNum type="arabicPeriod"/>
            </a:pPr>
            <a:r>
              <a:rPr lang="en-GB" sz="2400"/>
              <a:t>Planned to organize more training/</a:t>
            </a:r>
            <a:r>
              <a:rPr lang="en-GB" sz="2400"/>
              <a:t>awareness</a:t>
            </a:r>
            <a:r>
              <a:rPr lang="en-GB" sz="2400"/>
              <a:t> </a:t>
            </a:r>
            <a:r>
              <a:rPr lang="en-GB" sz="2400"/>
              <a:t>program</a:t>
            </a:r>
            <a:r>
              <a:rPr lang="en-GB" sz="2400"/>
              <a:t> to all religious Leaders to stop child marriage.</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331" name="Google Shape;331;p55"/>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32" name="Google Shape;332;p55"/>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Five highlighted project plan for the year 2020</a:t>
            </a:r>
            <a:endParaRPr b="1" sz="25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56"/>
          <p:cNvSpPr txBox="1"/>
          <p:nvPr/>
        </p:nvSpPr>
        <p:spPr>
          <a:xfrm>
            <a:off x="189300" y="648025"/>
            <a:ext cx="8668500" cy="44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t>Child Participation</a:t>
            </a:r>
            <a:endParaRPr sz="2100"/>
          </a:p>
          <a:p>
            <a:pPr indent="-342900" lvl="0" marL="457200" rtl="0" algn="l">
              <a:spcBef>
                <a:spcPts val="0"/>
              </a:spcBef>
              <a:spcAft>
                <a:spcPts val="0"/>
              </a:spcAft>
              <a:buSzPts val="1800"/>
              <a:buAutoNum type="arabicPeriod"/>
            </a:pPr>
            <a:r>
              <a:rPr lang="en-GB" sz="1800"/>
              <a:t>Formation of child Rights clubs in govt. Schools </a:t>
            </a:r>
            <a:r>
              <a:rPr lang="en-GB" sz="1800"/>
              <a:t>strengthening</a:t>
            </a:r>
            <a:r>
              <a:rPr lang="en-GB" sz="1800"/>
              <a:t> them to participate in vishesha makkala Grama Sabha to demand their basic needs.</a:t>
            </a:r>
            <a:endParaRPr sz="1800"/>
          </a:p>
          <a:p>
            <a:pPr indent="-342900" lvl="0" marL="457200" rtl="0" algn="l">
              <a:spcBef>
                <a:spcPts val="0"/>
              </a:spcBef>
              <a:spcAft>
                <a:spcPts val="0"/>
              </a:spcAft>
              <a:buSzPts val="1800"/>
              <a:buAutoNum type="arabicPeriod"/>
            </a:pPr>
            <a:r>
              <a:rPr lang="en-GB" sz="1800"/>
              <a:t>Formation of Taluka level children </a:t>
            </a:r>
            <a:r>
              <a:rPr lang="en-GB" sz="1800"/>
              <a:t>parliament</a:t>
            </a:r>
            <a:r>
              <a:rPr lang="en-GB" sz="1800"/>
              <a:t> and </a:t>
            </a:r>
            <a:r>
              <a:rPr lang="en-GB" sz="1800"/>
              <a:t>strengthening</a:t>
            </a:r>
            <a:r>
              <a:rPr lang="en-GB" sz="1800"/>
              <a:t> them.</a:t>
            </a:r>
            <a:endParaRPr sz="1800"/>
          </a:p>
          <a:p>
            <a:pPr indent="-342900" lvl="0" marL="457200" rtl="0" algn="l">
              <a:spcBef>
                <a:spcPts val="0"/>
              </a:spcBef>
              <a:spcAft>
                <a:spcPts val="0"/>
              </a:spcAft>
              <a:buSzPts val="1800"/>
              <a:buAutoNum type="arabicPeriod"/>
            </a:pPr>
            <a:r>
              <a:rPr lang="en-GB" sz="1800"/>
              <a:t>Formation Kishories clubs in the community strengthening them on various issues.</a:t>
            </a:r>
            <a:endParaRPr sz="1800"/>
          </a:p>
          <a:p>
            <a:pPr indent="0" lvl="0" marL="0" rtl="0" algn="l">
              <a:spcBef>
                <a:spcPts val="0"/>
              </a:spcBef>
              <a:spcAft>
                <a:spcPts val="0"/>
              </a:spcAft>
              <a:buNone/>
            </a:pPr>
            <a:r>
              <a:rPr lang="en-GB" sz="2100"/>
              <a:t>Gender Mainstreaming</a:t>
            </a:r>
            <a:endParaRPr sz="2100"/>
          </a:p>
          <a:p>
            <a:pPr indent="-342900" lvl="0" marL="457200" rtl="0" algn="l">
              <a:spcBef>
                <a:spcPts val="0"/>
              </a:spcBef>
              <a:spcAft>
                <a:spcPts val="0"/>
              </a:spcAft>
              <a:buSzPts val="1800"/>
              <a:buAutoNum type="arabicPeriod"/>
            </a:pPr>
            <a:r>
              <a:rPr lang="en-GB" sz="1800"/>
              <a:t>Involving EMG’s and SHG’s groups in prevention of child marriage </a:t>
            </a:r>
            <a:endParaRPr sz="1800"/>
          </a:p>
          <a:p>
            <a:pPr indent="-342900" lvl="0" marL="457200" rtl="0" algn="l">
              <a:spcBef>
                <a:spcPts val="0"/>
              </a:spcBef>
              <a:spcAft>
                <a:spcPts val="0"/>
              </a:spcAft>
              <a:buSzPts val="1800"/>
              <a:buAutoNum type="arabicPeriod"/>
            </a:pPr>
            <a:r>
              <a:rPr lang="en-GB" sz="1800"/>
              <a:t>Sensitization</a:t>
            </a:r>
            <a:r>
              <a:rPr lang="en-GB" sz="1800"/>
              <a:t> of adverse effect of GBV in CR, Kishories, Family clubs.</a:t>
            </a:r>
            <a:endParaRPr sz="1800"/>
          </a:p>
          <a:p>
            <a:pPr indent="-342900" lvl="0" marL="457200" rtl="0" algn="l">
              <a:spcBef>
                <a:spcPts val="0"/>
              </a:spcBef>
              <a:spcAft>
                <a:spcPts val="0"/>
              </a:spcAft>
              <a:buSzPts val="1800"/>
              <a:buAutoNum type="arabicPeriod"/>
            </a:pPr>
            <a:r>
              <a:rPr lang="en-GB" sz="1800"/>
              <a:t>Referring needy GBV victims to DLSA </a:t>
            </a:r>
            <a:endParaRPr sz="1800"/>
          </a:p>
          <a:p>
            <a:pPr indent="0" lvl="0" marL="0" rtl="0" algn="l">
              <a:spcBef>
                <a:spcPts val="0"/>
              </a:spcBef>
              <a:spcAft>
                <a:spcPts val="0"/>
              </a:spcAft>
              <a:buNone/>
            </a:pPr>
            <a:r>
              <a:rPr lang="en-GB" sz="2100"/>
              <a:t>Inclusion of CWD</a:t>
            </a:r>
            <a:endParaRPr sz="2100"/>
          </a:p>
          <a:p>
            <a:pPr indent="-342900" lvl="0" marL="457200" rtl="0" algn="l">
              <a:spcBef>
                <a:spcPts val="0"/>
              </a:spcBef>
              <a:spcAft>
                <a:spcPts val="0"/>
              </a:spcAft>
              <a:buSzPts val="1800"/>
              <a:buAutoNum type="arabicPeriod"/>
            </a:pPr>
            <a:r>
              <a:rPr lang="en-GB" sz="1800"/>
              <a:t>Enrolling more CWD to </a:t>
            </a:r>
            <a:r>
              <a:rPr lang="en-GB" sz="1800"/>
              <a:t>mainstream</a:t>
            </a:r>
            <a:r>
              <a:rPr lang="en-GB" sz="1800"/>
              <a:t> Education.  </a:t>
            </a:r>
            <a:endParaRPr sz="1800"/>
          </a:p>
          <a:p>
            <a:pPr indent="-342900" lvl="0" marL="457200" rtl="0" algn="l">
              <a:spcBef>
                <a:spcPts val="0"/>
              </a:spcBef>
              <a:spcAft>
                <a:spcPts val="0"/>
              </a:spcAft>
              <a:buSzPts val="1800"/>
              <a:buAutoNum type="arabicPeriod"/>
            </a:pPr>
            <a:r>
              <a:rPr lang="en-GB" sz="1800"/>
              <a:t>Making </a:t>
            </a:r>
            <a:r>
              <a:rPr lang="en-GB" sz="1800"/>
              <a:t>available</a:t>
            </a:r>
            <a:r>
              <a:rPr lang="en-GB" sz="1800"/>
              <a:t> of Government </a:t>
            </a:r>
            <a:r>
              <a:rPr lang="en-GB" sz="1800"/>
              <a:t>facilities</a:t>
            </a:r>
            <a:r>
              <a:rPr lang="en-GB" sz="1800"/>
              <a:t> to the CWD</a:t>
            </a:r>
            <a:endParaRPr sz="1800"/>
          </a:p>
          <a:p>
            <a:pPr indent="-361950" lvl="0" marL="457200" rtl="0" algn="l">
              <a:spcBef>
                <a:spcPts val="0"/>
              </a:spcBef>
              <a:spcAft>
                <a:spcPts val="0"/>
              </a:spcAft>
              <a:buSzPts val="2100"/>
              <a:buAutoNum type="arabicPeriod"/>
            </a:pPr>
            <a:r>
              <a:rPr lang="en-GB" sz="1800"/>
              <a:t>Encouraging</a:t>
            </a:r>
            <a:r>
              <a:rPr lang="en-GB" sz="1800"/>
              <a:t> CWD to participate in all clubs, and school </a:t>
            </a:r>
            <a:r>
              <a:rPr lang="en-GB" sz="1800"/>
              <a:t>programs</a:t>
            </a:r>
            <a:r>
              <a:rPr lang="en-GB" sz="1800"/>
              <a:t>.</a:t>
            </a:r>
            <a:r>
              <a:rPr lang="en-GB" sz="2100"/>
              <a:t> </a:t>
            </a:r>
            <a:endParaRPr sz="2100"/>
          </a:p>
        </p:txBody>
      </p:sp>
      <p:pic>
        <p:nvPicPr>
          <p:cNvPr id="339" name="Google Shape;339;p56"/>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40" name="Google Shape;340;p56"/>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Highlight of plan for CCI 2020</a:t>
            </a:r>
            <a:endParaRPr b="1" sz="25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5" name="Shape 345"/>
        <p:cNvGrpSpPr/>
        <p:nvPr/>
      </p:nvGrpSpPr>
      <p:grpSpPr>
        <a:xfrm>
          <a:off x="0" y="0"/>
          <a:ext cx="0" cy="0"/>
          <a:chOff x="0" y="0"/>
          <a:chExt cx="0" cy="0"/>
        </a:xfrm>
      </p:grpSpPr>
      <p:sp>
        <p:nvSpPr>
          <p:cNvPr id="346" name="Google Shape;346;p57"/>
          <p:cNvSpPr txBox="1"/>
          <p:nvPr/>
        </p:nvSpPr>
        <p:spPr>
          <a:xfrm>
            <a:off x="189300" y="892825"/>
            <a:ext cx="8731500" cy="378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400"/>
              <a:t>Opportunities</a:t>
            </a:r>
            <a:endParaRPr b="1" sz="2400"/>
          </a:p>
          <a:p>
            <a:pPr indent="-381000" lvl="0" marL="457200" rtl="0" algn="l">
              <a:spcBef>
                <a:spcPts val="0"/>
              </a:spcBef>
              <a:spcAft>
                <a:spcPts val="0"/>
              </a:spcAft>
              <a:buSzPts val="2400"/>
              <a:buAutoNum type="arabicPeriod"/>
            </a:pPr>
            <a:r>
              <a:rPr lang="en-GB" sz="2400"/>
              <a:t>More financial support  to EMG’s groups from other financial </a:t>
            </a:r>
            <a:r>
              <a:rPr lang="en-GB" sz="2400"/>
              <a:t>institution.</a:t>
            </a:r>
            <a:r>
              <a:rPr lang="en-GB" sz="2400"/>
              <a:t> </a:t>
            </a:r>
            <a:endParaRPr sz="2400"/>
          </a:p>
          <a:p>
            <a:pPr indent="-381000" lvl="0" marL="457200" rtl="0" algn="l">
              <a:spcBef>
                <a:spcPts val="0"/>
              </a:spcBef>
              <a:spcAft>
                <a:spcPts val="0"/>
              </a:spcAft>
              <a:buSzPts val="2400"/>
              <a:buAutoNum type="arabicPeriod"/>
            </a:pPr>
            <a:r>
              <a:rPr lang="en-GB" sz="2400"/>
              <a:t>Involve </a:t>
            </a:r>
            <a:r>
              <a:rPr lang="en-GB" sz="2400"/>
              <a:t>survivors</a:t>
            </a:r>
            <a:r>
              <a:rPr lang="en-GB" sz="2400"/>
              <a:t> in government </a:t>
            </a:r>
            <a:r>
              <a:rPr lang="en-GB" sz="2400"/>
              <a:t>schemes</a:t>
            </a:r>
            <a:r>
              <a:rPr lang="en-GB" sz="2400"/>
              <a:t> and skill trainings</a:t>
            </a:r>
            <a:endParaRPr sz="2400"/>
          </a:p>
          <a:p>
            <a:pPr indent="-381000" lvl="0" marL="457200" rtl="0" algn="l">
              <a:spcBef>
                <a:spcPts val="0"/>
              </a:spcBef>
              <a:spcAft>
                <a:spcPts val="0"/>
              </a:spcAft>
              <a:buSzPts val="2400"/>
              <a:buAutoNum type="arabicPeriod"/>
            </a:pPr>
            <a:r>
              <a:t/>
            </a:r>
            <a:endParaRPr sz="2400"/>
          </a:p>
          <a:p>
            <a:pPr indent="0" lvl="0" marL="0" rtl="0" algn="l">
              <a:spcBef>
                <a:spcPts val="0"/>
              </a:spcBef>
              <a:spcAft>
                <a:spcPts val="0"/>
              </a:spcAft>
              <a:buNone/>
            </a:pPr>
            <a:r>
              <a:rPr b="1" lang="en-GB" sz="2400"/>
              <a:t>Products identified</a:t>
            </a:r>
            <a:endParaRPr b="1" sz="2400"/>
          </a:p>
          <a:p>
            <a:pPr indent="-381000" lvl="0" marL="457200" rtl="0" algn="l">
              <a:spcBef>
                <a:spcPts val="0"/>
              </a:spcBef>
              <a:spcAft>
                <a:spcPts val="0"/>
              </a:spcAft>
              <a:buSzPts val="2400"/>
              <a:buAutoNum type="arabicPeriod"/>
            </a:pPr>
            <a:r>
              <a:rPr lang="en-GB" sz="2400"/>
              <a:t>Certificate course for computer and tailoring centers.</a:t>
            </a:r>
            <a:endParaRPr sz="2400"/>
          </a:p>
          <a:p>
            <a:pPr indent="-381000" lvl="0" marL="457200" rtl="0" algn="l">
              <a:spcBef>
                <a:spcPts val="0"/>
              </a:spcBef>
              <a:spcAft>
                <a:spcPts val="0"/>
              </a:spcAft>
              <a:buSzPts val="2400"/>
              <a:buAutoNum type="arabicPeriod"/>
            </a:pPr>
            <a:r>
              <a:rPr lang="en-GB" sz="2400"/>
              <a:t>Revolving Fund supports.</a:t>
            </a:r>
            <a:endParaRPr sz="2400"/>
          </a:p>
          <a:p>
            <a:pPr indent="-381000" lvl="0" marL="457200" rtl="0" algn="l">
              <a:spcBef>
                <a:spcPts val="0"/>
              </a:spcBef>
              <a:spcAft>
                <a:spcPts val="0"/>
              </a:spcAft>
              <a:buSzPts val="2400"/>
              <a:buAutoNum type="arabicPeriod"/>
            </a:pPr>
            <a:r>
              <a:rPr lang="en-GB" sz="2400"/>
              <a:t>Production of schools and Hand bags unit.</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347" name="Google Shape;347;p57"/>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48" name="Google Shape;348;p57"/>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Opportunities and identified products for RM</a:t>
            </a:r>
            <a:endParaRPr b="1" sz="25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3" name="Shape 353"/>
        <p:cNvGrpSpPr/>
        <p:nvPr/>
      </p:nvGrpSpPr>
      <p:grpSpPr>
        <a:xfrm>
          <a:off x="0" y="0"/>
          <a:ext cx="0" cy="0"/>
          <a:chOff x="0" y="0"/>
          <a:chExt cx="0" cy="0"/>
        </a:xfrm>
      </p:grpSpPr>
      <p:sp>
        <p:nvSpPr>
          <p:cNvPr id="354" name="Google Shape;354;p58"/>
          <p:cNvSpPr txBox="1"/>
          <p:nvPr/>
        </p:nvSpPr>
        <p:spPr>
          <a:xfrm>
            <a:off x="1264200" y="1977775"/>
            <a:ext cx="5775300" cy="573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t>ARPANAM Trust, Bagepalli</a:t>
            </a:r>
            <a:endParaRPr b="1" sz="2800"/>
          </a:p>
        </p:txBody>
      </p:sp>
      <p:pic>
        <p:nvPicPr>
          <p:cNvPr id="355" name="Google Shape;355;p58"/>
          <p:cNvPicPr preferRelativeResize="0"/>
          <p:nvPr/>
        </p:nvPicPr>
        <p:blipFill>
          <a:blip r:embed="rId3">
            <a:alphaModFix/>
          </a:blip>
          <a:stretch>
            <a:fillRect/>
          </a:stretch>
        </p:blipFill>
        <p:spPr>
          <a:xfrm>
            <a:off x="7870175" y="75025"/>
            <a:ext cx="1189824" cy="5730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59"/>
          <p:cNvSpPr txBox="1"/>
          <p:nvPr/>
        </p:nvSpPr>
        <p:spPr>
          <a:xfrm>
            <a:off x="693350" y="1528200"/>
            <a:ext cx="8223900" cy="28371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Re-enrolled 7 school dropout </a:t>
            </a:r>
            <a:r>
              <a:rPr lang="en-GB" sz="2400"/>
              <a:t>children</a:t>
            </a:r>
            <a:r>
              <a:rPr lang="en-GB" sz="2400"/>
              <a:t> at Nallagutlapalli Panchayat and</a:t>
            </a:r>
            <a:r>
              <a:rPr lang="en-GB" sz="2400"/>
              <a:t> stopped</a:t>
            </a:r>
            <a:r>
              <a:rPr lang="en-GB" sz="2400"/>
              <a:t> 2 child </a:t>
            </a:r>
            <a:r>
              <a:rPr lang="en-GB" sz="2400"/>
              <a:t>marriages.</a:t>
            </a:r>
            <a:r>
              <a:rPr lang="en-GB" sz="2400"/>
              <a:t> </a:t>
            </a:r>
            <a:endParaRPr sz="2400"/>
          </a:p>
          <a:p>
            <a:pPr indent="-381000" lvl="0" marL="457200" rtl="0" algn="l">
              <a:spcBef>
                <a:spcPts val="0"/>
              </a:spcBef>
              <a:spcAft>
                <a:spcPts val="0"/>
              </a:spcAft>
              <a:buSzPts val="2400"/>
              <a:buAutoNum type="arabicPeriod"/>
            </a:pPr>
            <a:r>
              <a:rPr lang="en-GB" sz="2400"/>
              <a:t>Enrolled 11 EMGs for SSLC and 9 EMGs for PUC examinations.</a:t>
            </a:r>
            <a:endParaRPr sz="2400"/>
          </a:p>
          <a:p>
            <a:pPr indent="-381000" lvl="0" marL="457200" rtl="0" algn="l">
              <a:spcBef>
                <a:spcPts val="0"/>
              </a:spcBef>
              <a:spcAft>
                <a:spcPts val="0"/>
              </a:spcAft>
              <a:buSzPts val="2400"/>
              <a:buAutoNum type="arabicPeriod"/>
            </a:pPr>
            <a:r>
              <a:rPr lang="en-GB" sz="2400"/>
              <a:t>Placed 97 EMGs in Tailoring course and 3 EMGs in beautician course training, by opening 7 VT Centers in 3 clusters.</a:t>
            </a:r>
            <a:endParaRPr sz="2400"/>
          </a:p>
        </p:txBody>
      </p:sp>
      <p:pic>
        <p:nvPicPr>
          <p:cNvPr id="362" name="Google Shape;362;p59"/>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63" name="Google Shape;363;p59"/>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FFFFFF"/>
                </a:solidFill>
              </a:rPr>
              <a:t>Three major achievements in the year 2019</a:t>
            </a:r>
            <a:endParaRPr b="1" sz="28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60"/>
          <p:cNvSpPr txBox="1"/>
          <p:nvPr/>
        </p:nvSpPr>
        <p:spPr>
          <a:xfrm>
            <a:off x="700425" y="1206725"/>
            <a:ext cx="7789500" cy="3346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We were facing problem to gather spouses at one place for the spouse club meetings.</a:t>
            </a:r>
            <a:endParaRPr sz="2400"/>
          </a:p>
          <a:p>
            <a:pPr indent="-381000" lvl="0" marL="457200" rtl="0" algn="l">
              <a:spcBef>
                <a:spcPts val="0"/>
              </a:spcBef>
              <a:spcAft>
                <a:spcPts val="0"/>
              </a:spcAft>
              <a:buSzPts val="2400"/>
              <a:buAutoNum type="arabicPeriod"/>
            </a:pPr>
            <a:r>
              <a:rPr lang="en-GB" sz="2400"/>
              <a:t>We struggled a lot to convince the parents of EMGs for taking EMGs </a:t>
            </a:r>
            <a:r>
              <a:rPr lang="en-GB" sz="2400">
                <a:solidFill>
                  <a:schemeClr val="dk1"/>
                </a:solidFill>
              </a:rPr>
              <a:t>out of station </a:t>
            </a:r>
            <a:r>
              <a:rPr lang="en-GB" sz="2400"/>
              <a:t>from their villages for our programs. </a:t>
            </a:r>
            <a:endParaRPr sz="2400"/>
          </a:p>
          <a:p>
            <a:pPr indent="-381000" lvl="0" marL="457200" rtl="0" algn="l">
              <a:spcBef>
                <a:spcPts val="0"/>
              </a:spcBef>
              <a:spcAft>
                <a:spcPts val="0"/>
              </a:spcAft>
              <a:buSzPts val="2400"/>
              <a:buAutoNum type="arabicPeriod"/>
            </a:pPr>
            <a:r>
              <a:rPr lang="en-GB" sz="2400"/>
              <a:t>Initially school staff did not allow us to make our wall painting on the school buildings.</a:t>
            </a:r>
            <a:endParaRPr sz="2400"/>
          </a:p>
        </p:txBody>
      </p:sp>
      <p:pic>
        <p:nvPicPr>
          <p:cNvPr id="370" name="Google Shape;370;p60"/>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71" name="Google Shape;371;p60"/>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major challenges faced in the year 2019</a:t>
            </a:r>
            <a:endParaRPr b="1" sz="25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6" name="Shape 376"/>
        <p:cNvGrpSpPr/>
        <p:nvPr/>
      </p:nvGrpSpPr>
      <p:grpSpPr>
        <a:xfrm>
          <a:off x="0" y="0"/>
          <a:ext cx="0" cy="0"/>
          <a:chOff x="0" y="0"/>
          <a:chExt cx="0" cy="0"/>
        </a:xfrm>
      </p:grpSpPr>
      <p:sp>
        <p:nvSpPr>
          <p:cNvPr id="377" name="Google Shape;377;p61"/>
          <p:cNvSpPr txBox="1"/>
          <p:nvPr/>
        </p:nvSpPr>
        <p:spPr>
          <a:xfrm>
            <a:off x="898525" y="1365475"/>
            <a:ext cx="8016000" cy="2829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Regular house visits and awareness on child marriage issues improved the </a:t>
            </a:r>
            <a:r>
              <a:rPr lang="en-GB" sz="2400"/>
              <a:t>platform</a:t>
            </a:r>
            <a:r>
              <a:rPr lang="en-GB" sz="2400"/>
              <a:t> of gathering spouses</a:t>
            </a:r>
            <a:endParaRPr sz="2400"/>
          </a:p>
          <a:p>
            <a:pPr indent="-381000" lvl="0" marL="457200" rtl="0" algn="l">
              <a:spcBef>
                <a:spcPts val="0"/>
              </a:spcBef>
              <a:spcAft>
                <a:spcPts val="0"/>
              </a:spcAft>
              <a:buSzPts val="2400"/>
              <a:buAutoNum type="arabicPeriod"/>
            </a:pPr>
            <a:r>
              <a:rPr lang="en-GB" sz="2400">
                <a:solidFill>
                  <a:schemeClr val="dk1"/>
                </a:solidFill>
              </a:rPr>
              <a:t>EMGs’ parents were convinced </a:t>
            </a:r>
            <a:r>
              <a:rPr lang="en-GB" sz="2400"/>
              <a:t>b</a:t>
            </a:r>
            <a:r>
              <a:rPr lang="en-GB" sz="2400"/>
              <a:t>y visiting </a:t>
            </a:r>
            <a:r>
              <a:rPr lang="en-GB" sz="2400">
                <a:solidFill>
                  <a:schemeClr val="dk1"/>
                </a:solidFill>
              </a:rPr>
              <a:t>their houses a </a:t>
            </a:r>
            <a:r>
              <a:rPr lang="en-GB" sz="2400"/>
              <a:t>number of times continuously.</a:t>
            </a:r>
            <a:endParaRPr sz="2400"/>
          </a:p>
          <a:p>
            <a:pPr indent="-381000" lvl="0" marL="457200" rtl="0" algn="l">
              <a:spcBef>
                <a:spcPts val="0"/>
              </a:spcBef>
              <a:spcAft>
                <a:spcPts val="0"/>
              </a:spcAft>
              <a:buSzPts val="2400"/>
              <a:buAutoNum type="arabicPeriod"/>
            </a:pPr>
            <a:r>
              <a:rPr lang="en-GB" sz="2400"/>
              <a:t>We met BEO and Cluster Coordinator and explained them about  the importance of our wall paintings and how it will impact on child </a:t>
            </a:r>
            <a:r>
              <a:rPr lang="en-GB" sz="2400"/>
              <a:t>marriage</a:t>
            </a:r>
            <a:r>
              <a:rPr lang="en-GB" sz="2400"/>
              <a:t> prevention. </a:t>
            </a:r>
            <a:endParaRPr sz="2400"/>
          </a:p>
        </p:txBody>
      </p:sp>
      <p:pic>
        <p:nvPicPr>
          <p:cNvPr id="378" name="Google Shape;378;p61"/>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79" name="Google Shape;379;p61"/>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Solutions for challenges faced in the year 2019</a:t>
            </a:r>
            <a:endParaRPr b="1" sz="25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Google Shape;385;p62"/>
          <p:cNvSpPr txBox="1"/>
          <p:nvPr/>
        </p:nvSpPr>
        <p:spPr>
          <a:xfrm>
            <a:off x="813625" y="1294725"/>
            <a:ext cx="8040300" cy="30423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Decentralised VT Centers in community level.</a:t>
            </a:r>
            <a:endParaRPr sz="2400"/>
          </a:p>
          <a:p>
            <a:pPr indent="-381000" lvl="0" marL="457200" rtl="0" algn="l">
              <a:spcBef>
                <a:spcPts val="0"/>
              </a:spcBef>
              <a:spcAft>
                <a:spcPts val="0"/>
              </a:spcAft>
              <a:buSzPts val="2400"/>
              <a:buAutoNum type="arabicPeriod"/>
            </a:pPr>
            <a:r>
              <a:rPr lang="en-GB" sz="2400">
                <a:solidFill>
                  <a:schemeClr val="dk1"/>
                </a:solidFill>
              </a:rPr>
              <a:t>We  conducted Hobli level children club competition programme on issues of child marriage. </a:t>
            </a:r>
            <a:endParaRPr sz="2400"/>
          </a:p>
          <a:p>
            <a:pPr indent="-381000" lvl="0" marL="457200" rtl="0" algn="l">
              <a:spcBef>
                <a:spcPts val="0"/>
              </a:spcBef>
              <a:spcAft>
                <a:spcPts val="0"/>
              </a:spcAft>
              <a:buSzPts val="2400"/>
              <a:buAutoNum type="arabicPeriod"/>
            </a:pPr>
            <a:r>
              <a:rPr lang="en-GB" sz="2400"/>
              <a:t>Took our EMGs to district level child rights </a:t>
            </a:r>
            <a:r>
              <a:rPr lang="en-GB" sz="2400"/>
              <a:t>committee</a:t>
            </a:r>
            <a:r>
              <a:rPr lang="en-GB" sz="2400"/>
              <a:t> meeting conducted by CRT, Siddlagatta and created an </a:t>
            </a:r>
            <a:r>
              <a:rPr lang="en-GB" sz="2400"/>
              <a:t>opportunity</a:t>
            </a:r>
            <a:r>
              <a:rPr lang="en-GB" sz="2400"/>
              <a:t> to them to </a:t>
            </a:r>
            <a:r>
              <a:rPr lang="en-GB" sz="2400"/>
              <a:t>speak out</a:t>
            </a:r>
            <a:r>
              <a:rPr lang="en-GB" sz="2400"/>
              <a:t> their problems &amp; their feelings on child </a:t>
            </a:r>
            <a:r>
              <a:rPr lang="en-GB" sz="2400"/>
              <a:t>marriage issue, </a:t>
            </a:r>
            <a:r>
              <a:rPr lang="en-GB" sz="2400"/>
              <a:t> </a:t>
            </a:r>
            <a:r>
              <a:rPr lang="en-GB" sz="2400"/>
              <a:t>in front</a:t>
            </a:r>
            <a:r>
              <a:rPr lang="en-GB" sz="2400"/>
              <a:t> of government officials.</a:t>
            </a:r>
            <a:endParaRPr sz="2400"/>
          </a:p>
        </p:txBody>
      </p:sp>
      <p:pic>
        <p:nvPicPr>
          <p:cNvPr id="386" name="Google Shape;386;p62"/>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87" name="Google Shape;387;p62"/>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Innovation experimented in the year 2019</a:t>
            </a:r>
            <a:endParaRPr b="1" sz="25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Google Shape;393;p63"/>
          <p:cNvSpPr txBox="1"/>
          <p:nvPr/>
        </p:nvSpPr>
        <p:spPr>
          <a:xfrm>
            <a:off x="189300" y="892825"/>
            <a:ext cx="8790900" cy="3522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To encourage and support our EMGs, </a:t>
            </a:r>
            <a:r>
              <a:rPr lang="en-GB" sz="2400">
                <a:solidFill>
                  <a:schemeClr val="dk1"/>
                </a:solidFill>
              </a:rPr>
              <a:t>who have completed skill training </a:t>
            </a:r>
            <a:r>
              <a:rPr lang="en-GB" sz="2400"/>
              <a:t>to start income generation.</a:t>
            </a:r>
            <a:endParaRPr sz="2400"/>
          </a:p>
          <a:p>
            <a:pPr indent="-381000" lvl="0" marL="457200" rtl="0" algn="l">
              <a:spcBef>
                <a:spcPts val="0"/>
              </a:spcBef>
              <a:spcAft>
                <a:spcPts val="0"/>
              </a:spcAft>
              <a:buSzPts val="2400"/>
              <a:buAutoNum type="arabicPeriod"/>
            </a:pPr>
            <a:r>
              <a:rPr lang="en-GB" sz="2400"/>
              <a:t>To give </a:t>
            </a:r>
            <a:r>
              <a:rPr lang="en-GB" sz="2400"/>
              <a:t>financial</a:t>
            </a:r>
            <a:r>
              <a:rPr lang="en-GB" sz="2400"/>
              <a:t> advisory services to EMGs for improving their savings skills.</a:t>
            </a:r>
            <a:endParaRPr sz="2400"/>
          </a:p>
          <a:p>
            <a:pPr indent="-381000" lvl="0" marL="457200" rtl="0" algn="l">
              <a:spcBef>
                <a:spcPts val="0"/>
              </a:spcBef>
              <a:spcAft>
                <a:spcPts val="0"/>
              </a:spcAft>
              <a:buSzPts val="2400"/>
              <a:buAutoNum type="arabicPeriod"/>
            </a:pPr>
            <a:r>
              <a:rPr lang="en-GB" sz="2400"/>
              <a:t>To form SHG and </a:t>
            </a:r>
            <a:r>
              <a:rPr lang="en-GB" sz="2400"/>
              <a:t>strengthen</a:t>
            </a:r>
            <a:r>
              <a:rPr lang="en-GB" sz="2400"/>
              <a:t> the capacity of SHG members.</a:t>
            </a:r>
            <a:endParaRPr sz="2400"/>
          </a:p>
          <a:p>
            <a:pPr indent="-381000" lvl="0" marL="457200" rtl="0" algn="l">
              <a:spcBef>
                <a:spcPts val="0"/>
              </a:spcBef>
              <a:spcAft>
                <a:spcPts val="0"/>
              </a:spcAft>
              <a:buSzPts val="2400"/>
              <a:buAutoNum type="arabicPeriod"/>
            </a:pPr>
            <a:r>
              <a:rPr lang="en-GB" sz="2400"/>
              <a:t>To build </a:t>
            </a:r>
            <a:r>
              <a:rPr lang="en-GB" sz="2400"/>
              <a:t>confidence</a:t>
            </a:r>
            <a:r>
              <a:rPr lang="en-GB" sz="2400"/>
              <a:t> level among EMGs to speak out their needs and get assistance from </a:t>
            </a:r>
            <a:r>
              <a:rPr lang="en-GB" sz="2400"/>
              <a:t>government departments.</a:t>
            </a:r>
            <a:r>
              <a:rPr lang="en-GB" sz="2400"/>
              <a:t> </a:t>
            </a:r>
            <a:endParaRPr sz="2400"/>
          </a:p>
          <a:p>
            <a:pPr indent="-381000" lvl="0" marL="457200" rtl="0" algn="l">
              <a:spcBef>
                <a:spcPts val="0"/>
              </a:spcBef>
              <a:spcAft>
                <a:spcPts val="0"/>
              </a:spcAft>
              <a:buSzPts val="2400"/>
              <a:buAutoNum type="arabicPeriod"/>
            </a:pPr>
            <a:r>
              <a:rPr lang="en-GB" sz="2400"/>
              <a:t>To </a:t>
            </a:r>
            <a:r>
              <a:rPr lang="en-GB" sz="2400"/>
              <a:t>involve government</a:t>
            </a:r>
            <a:r>
              <a:rPr lang="en-GB" sz="2400"/>
              <a:t> school teachers </a:t>
            </a:r>
            <a:r>
              <a:rPr lang="en-GB" sz="2400">
                <a:solidFill>
                  <a:schemeClr val="dk1"/>
                </a:solidFill>
              </a:rPr>
              <a:t>more effectively</a:t>
            </a:r>
            <a:r>
              <a:rPr lang="en-GB" sz="2400"/>
              <a:t> in our upcoming programmes. </a:t>
            </a:r>
            <a:endParaRPr sz="2400"/>
          </a:p>
          <a:p>
            <a:pPr indent="0" lvl="0" marL="0" rtl="0" algn="l">
              <a:spcBef>
                <a:spcPts val="0"/>
              </a:spcBef>
              <a:spcAft>
                <a:spcPts val="0"/>
              </a:spcAft>
              <a:buNone/>
            </a:pPr>
            <a:r>
              <a:t/>
            </a:r>
            <a:endParaRPr sz="2400"/>
          </a:p>
        </p:txBody>
      </p:sp>
      <p:pic>
        <p:nvPicPr>
          <p:cNvPr id="394" name="Google Shape;394;p63"/>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395" name="Google Shape;395;p63"/>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Five highlighted project plan for the year 2020</a:t>
            </a:r>
            <a:endParaRPr b="1" sz="25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28"/>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18" name="Google Shape;118;p28"/>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major challenges faced in the year 2019</a:t>
            </a:r>
            <a:endParaRPr b="1" sz="2500">
              <a:solidFill>
                <a:srgbClr val="FFFFFF"/>
              </a:solidFill>
            </a:endParaRPr>
          </a:p>
        </p:txBody>
      </p:sp>
      <p:sp>
        <p:nvSpPr>
          <p:cNvPr id="119" name="Google Shape;119;p28"/>
          <p:cNvSpPr txBox="1"/>
          <p:nvPr/>
        </p:nvSpPr>
        <p:spPr>
          <a:xfrm>
            <a:off x="189300" y="892825"/>
            <a:ext cx="8763600" cy="3786900"/>
          </a:xfrm>
          <a:prstGeom prst="rect">
            <a:avLst/>
          </a:prstGeom>
          <a:noFill/>
          <a:ln>
            <a:noFill/>
          </a:ln>
        </p:spPr>
        <p:txBody>
          <a:bodyPr anchorCtr="0" anchor="t" bIns="91425" lIns="91425" spcFirstLastPara="1" rIns="91425" wrap="square" tIns="91425">
            <a:noAutofit/>
          </a:bodyPr>
          <a:lstStyle/>
          <a:p>
            <a:pPr indent="-381000" lvl="0" marL="457200" rtl="0" algn="just">
              <a:spcBef>
                <a:spcPts val="0"/>
              </a:spcBef>
              <a:spcAft>
                <a:spcPts val="0"/>
              </a:spcAft>
              <a:buSzPts val="2400"/>
              <a:buAutoNum type="arabicPeriod"/>
            </a:pPr>
            <a:r>
              <a:rPr lang="en-GB" sz="2400"/>
              <a:t>Postponement</a:t>
            </a:r>
            <a:r>
              <a:rPr lang="en-GB" sz="2400"/>
              <a:t> of pregnancy and spacing between pregnancies among EMGs. Every attempt of counselling hardly pay any results.</a:t>
            </a:r>
            <a:endParaRPr sz="2400"/>
          </a:p>
          <a:p>
            <a:pPr indent="-381000" lvl="0" marL="457200" rtl="0" algn="just">
              <a:spcBef>
                <a:spcPts val="0"/>
              </a:spcBef>
              <a:spcAft>
                <a:spcPts val="0"/>
              </a:spcAft>
              <a:buSzPts val="2400"/>
              <a:buAutoNum type="arabicPeriod"/>
            </a:pPr>
            <a:r>
              <a:rPr lang="en-GB" sz="2400"/>
              <a:t>Mobilizing EMGs for </a:t>
            </a:r>
            <a:r>
              <a:rPr lang="en-GB" sz="2400"/>
              <a:t>continuing</a:t>
            </a:r>
            <a:r>
              <a:rPr lang="en-GB" sz="2400"/>
              <a:t> education was a great challenge. </a:t>
            </a:r>
            <a:endParaRPr sz="2400"/>
          </a:p>
          <a:p>
            <a:pPr indent="-381000" lvl="0" marL="457200" rtl="0" algn="just">
              <a:spcBef>
                <a:spcPts val="0"/>
              </a:spcBef>
              <a:spcAft>
                <a:spcPts val="0"/>
              </a:spcAft>
              <a:buSzPts val="2400"/>
              <a:buAutoNum type="arabicPeriod"/>
            </a:pPr>
            <a:r>
              <a:rPr lang="en-GB" sz="2400"/>
              <a:t>EMGs trained in vocational trades, they want to earn income but capital </a:t>
            </a:r>
            <a:r>
              <a:rPr lang="en-GB" sz="2400"/>
              <a:t>investment</a:t>
            </a:r>
            <a:r>
              <a:rPr lang="en-GB" sz="2400"/>
              <a:t> and </a:t>
            </a:r>
            <a:r>
              <a:rPr lang="en-GB" sz="2400"/>
              <a:t>marketing</a:t>
            </a:r>
            <a:r>
              <a:rPr lang="en-GB" sz="2400"/>
              <a:t> of products become a challenge. </a:t>
            </a:r>
            <a:endParaRPr sz="2400"/>
          </a:p>
          <a:p>
            <a:pPr indent="0" lvl="0" marL="457200" rtl="0" algn="l">
              <a:spcBef>
                <a:spcPts val="0"/>
              </a:spcBef>
              <a:spcAft>
                <a:spcPts val="0"/>
              </a:spcAft>
              <a:buNone/>
            </a:pPr>
            <a:r>
              <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64"/>
          <p:cNvSpPr txBox="1"/>
          <p:nvPr/>
        </p:nvSpPr>
        <p:spPr>
          <a:xfrm>
            <a:off x="608450" y="705025"/>
            <a:ext cx="8235300" cy="3794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100"/>
              <a:t>Child Participation</a:t>
            </a:r>
            <a:endParaRPr sz="2100"/>
          </a:p>
          <a:p>
            <a:pPr indent="-317500" lvl="0" marL="457200" rtl="0" algn="l">
              <a:spcBef>
                <a:spcPts val="0"/>
              </a:spcBef>
              <a:spcAft>
                <a:spcPts val="0"/>
              </a:spcAft>
              <a:buSzPts val="1400"/>
              <a:buAutoNum type="arabicPeriod"/>
            </a:pPr>
            <a:r>
              <a:rPr lang="en-GB"/>
              <a:t>To place suggestion box in schools for dropping  their complaints on child </a:t>
            </a:r>
            <a:r>
              <a:rPr lang="en-GB"/>
              <a:t>marriage.</a:t>
            </a:r>
            <a:r>
              <a:rPr lang="en-GB"/>
              <a:t> </a:t>
            </a:r>
            <a:endParaRPr/>
          </a:p>
          <a:p>
            <a:pPr indent="-317500" lvl="0" marL="457200" rtl="0" algn="l">
              <a:spcBef>
                <a:spcPts val="0"/>
              </a:spcBef>
              <a:spcAft>
                <a:spcPts val="0"/>
              </a:spcAft>
              <a:buSzPts val="1400"/>
              <a:buAutoNum type="arabicPeriod"/>
            </a:pPr>
            <a:r>
              <a:rPr lang="en-GB"/>
              <a:t>To </a:t>
            </a:r>
            <a:r>
              <a:rPr lang="en-GB">
                <a:solidFill>
                  <a:schemeClr val="dk1"/>
                </a:solidFill>
              </a:rPr>
              <a:t>bring awareness about child marriage in community, </a:t>
            </a:r>
            <a:r>
              <a:rPr lang="en-GB"/>
              <a:t>b</a:t>
            </a:r>
            <a:r>
              <a:rPr lang="en-GB"/>
              <a:t>y making school children practice and perform </a:t>
            </a:r>
            <a:r>
              <a:rPr lang="en-GB"/>
              <a:t>street plays</a:t>
            </a:r>
            <a:r>
              <a:rPr lang="en-GB"/>
              <a:t> in public. </a:t>
            </a:r>
            <a:endParaRPr/>
          </a:p>
          <a:p>
            <a:pPr indent="-317500" lvl="0" marL="457200" rtl="0" algn="l">
              <a:spcBef>
                <a:spcPts val="0"/>
              </a:spcBef>
              <a:spcAft>
                <a:spcPts val="0"/>
              </a:spcAft>
              <a:buSzPts val="1400"/>
              <a:buAutoNum type="arabicPeriod"/>
            </a:pPr>
            <a:r>
              <a:rPr lang="en-GB"/>
              <a:t>To make them indulge in village level and cluster level anti-child </a:t>
            </a:r>
            <a:r>
              <a:rPr lang="en-GB"/>
              <a:t>marriage</a:t>
            </a:r>
            <a:r>
              <a:rPr lang="en-GB"/>
              <a:t> programmes and create a </a:t>
            </a:r>
            <a:r>
              <a:rPr lang="en-GB"/>
              <a:t>platform</a:t>
            </a:r>
            <a:r>
              <a:rPr lang="en-GB"/>
              <a:t> to </a:t>
            </a:r>
            <a:r>
              <a:rPr lang="en-GB"/>
              <a:t>speak out</a:t>
            </a:r>
            <a:r>
              <a:rPr lang="en-GB"/>
              <a:t> their feelings on child marriage issue.</a:t>
            </a:r>
            <a:endParaRPr/>
          </a:p>
          <a:p>
            <a:pPr indent="0" lvl="0" marL="0" rtl="0" algn="l">
              <a:spcBef>
                <a:spcPts val="0"/>
              </a:spcBef>
              <a:spcAft>
                <a:spcPts val="0"/>
              </a:spcAft>
              <a:buNone/>
            </a:pPr>
            <a:r>
              <a:rPr lang="en-GB" sz="2100"/>
              <a:t>Gender Mainstreaming</a:t>
            </a:r>
            <a:endParaRPr sz="2100"/>
          </a:p>
          <a:p>
            <a:pPr indent="-317500" lvl="0" marL="457200" rtl="0" algn="l">
              <a:spcBef>
                <a:spcPts val="0"/>
              </a:spcBef>
              <a:spcAft>
                <a:spcPts val="0"/>
              </a:spcAft>
              <a:buSzPts val="1400"/>
              <a:buAutoNum type="arabicPeriod"/>
            </a:pPr>
            <a:r>
              <a:rPr lang="en-GB"/>
              <a:t>To </a:t>
            </a:r>
            <a:r>
              <a:rPr lang="en-GB"/>
              <a:t>strengthen the capacity of EMGs towards prevention of child marriage.</a:t>
            </a:r>
            <a:r>
              <a:rPr lang="en-GB"/>
              <a:t> </a:t>
            </a:r>
            <a:endParaRPr/>
          </a:p>
          <a:p>
            <a:pPr indent="-317500" lvl="0" marL="457200" rtl="0" algn="l">
              <a:spcBef>
                <a:spcPts val="0"/>
              </a:spcBef>
              <a:spcAft>
                <a:spcPts val="0"/>
              </a:spcAft>
              <a:buSzPts val="1400"/>
              <a:buAutoNum type="arabicPeriod"/>
            </a:pPr>
            <a:r>
              <a:rPr lang="en-GB"/>
              <a:t>To s</a:t>
            </a:r>
            <a:r>
              <a:rPr lang="en-GB"/>
              <a:t>ensitize on GBV issues in family and kishori clubs.</a:t>
            </a:r>
            <a:endParaRPr/>
          </a:p>
          <a:p>
            <a:pPr indent="0" lvl="0" marL="0" rtl="0" algn="l">
              <a:spcBef>
                <a:spcPts val="0"/>
              </a:spcBef>
              <a:spcAft>
                <a:spcPts val="0"/>
              </a:spcAft>
              <a:buNone/>
            </a:pPr>
            <a:r>
              <a:rPr lang="en-GB" sz="2100"/>
              <a:t>Inclusion of CWD</a:t>
            </a:r>
            <a:endParaRPr sz="2100"/>
          </a:p>
          <a:p>
            <a:pPr indent="-317500" lvl="0" marL="457200" rtl="0" algn="l">
              <a:spcBef>
                <a:spcPts val="0"/>
              </a:spcBef>
              <a:spcAft>
                <a:spcPts val="0"/>
              </a:spcAft>
              <a:buClr>
                <a:schemeClr val="dk1"/>
              </a:buClr>
              <a:buSzPts val="1400"/>
              <a:buAutoNum type="arabicPeriod"/>
            </a:pPr>
            <a:r>
              <a:rPr lang="en-GB">
                <a:solidFill>
                  <a:schemeClr val="dk1"/>
                </a:solidFill>
              </a:rPr>
              <a:t>To give more preference to CWDs for participation in child rights programmes.  </a:t>
            </a:r>
            <a:endParaRPr>
              <a:solidFill>
                <a:schemeClr val="dk1"/>
              </a:solidFill>
            </a:endParaRPr>
          </a:p>
          <a:p>
            <a:pPr indent="-317500" lvl="0" marL="457200" rtl="0" algn="l">
              <a:spcBef>
                <a:spcPts val="0"/>
              </a:spcBef>
              <a:spcAft>
                <a:spcPts val="0"/>
              </a:spcAft>
              <a:buClr>
                <a:schemeClr val="dk1"/>
              </a:buClr>
              <a:buSzPts val="1400"/>
              <a:buAutoNum type="arabicPeriod"/>
            </a:pPr>
            <a:r>
              <a:rPr lang="en-GB">
                <a:solidFill>
                  <a:schemeClr val="dk1"/>
                </a:solidFill>
              </a:rPr>
              <a:t>To  train staff  to refer CWD’s problems to  related rehabilitation centers.</a:t>
            </a:r>
            <a:endParaRPr/>
          </a:p>
          <a:p>
            <a:pPr indent="-317500" lvl="0" marL="457200" rtl="0" algn="l">
              <a:lnSpc>
                <a:spcPct val="100000"/>
              </a:lnSpc>
              <a:spcBef>
                <a:spcPts val="0"/>
              </a:spcBef>
              <a:spcAft>
                <a:spcPts val="0"/>
              </a:spcAft>
              <a:buSzPts val="1400"/>
              <a:buAutoNum type="arabicPeriod"/>
            </a:pPr>
            <a:r>
              <a:rPr lang="en-GB"/>
              <a:t>To create suitable platform for CWDs to express their feelings and problems in front of government officials, by involving them in our programmes.</a:t>
            </a:r>
            <a:r>
              <a:rPr lang="en-GB" sz="2100"/>
              <a:t> </a:t>
            </a:r>
            <a:endParaRPr sz="2100"/>
          </a:p>
          <a:p>
            <a:pPr indent="0" lvl="0" marL="457200" rtl="0" algn="l">
              <a:spcBef>
                <a:spcPts val="0"/>
              </a:spcBef>
              <a:spcAft>
                <a:spcPts val="0"/>
              </a:spcAft>
              <a:buNone/>
            </a:pPr>
            <a:r>
              <a:t/>
            </a:r>
            <a:endParaRPr sz="2100"/>
          </a:p>
        </p:txBody>
      </p:sp>
      <p:pic>
        <p:nvPicPr>
          <p:cNvPr id="402" name="Google Shape;402;p64"/>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403" name="Google Shape;403;p64"/>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Highlight of plan for CCI 2020</a:t>
            </a:r>
            <a:endParaRPr b="1" sz="25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Google Shape;409;p65"/>
          <p:cNvSpPr txBox="1"/>
          <p:nvPr/>
        </p:nvSpPr>
        <p:spPr>
          <a:xfrm>
            <a:off x="738050" y="1093525"/>
            <a:ext cx="7780200" cy="378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400"/>
              <a:t>Opportunities</a:t>
            </a:r>
            <a:endParaRPr sz="2400"/>
          </a:p>
          <a:p>
            <a:pPr indent="-342900" lvl="0" marL="457200" rtl="0" algn="l">
              <a:spcBef>
                <a:spcPts val="0"/>
              </a:spcBef>
              <a:spcAft>
                <a:spcPts val="0"/>
              </a:spcAft>
              <a:buSzPts val="1800"/>
              <a:buAutoNum type="arabicPeriod"/>
            </a:pPr>
            <a:r>
              <a:rPr lang="en-GB" sz="1800"/>
              <a:t>The good rapport between the govt schools has created an opportunity to </a:t>
            </a:r>
            <a:r>
              <a:rPr lang="en-GB" sz="1800"/>
              <a:t>use school &amp; government buildings or public places for our programmes, </a:t>
            </a:r>
            <a:r>
              <a:rPr lang="en-GB" sz="1800"/>
              <a:t>instead</a:t>
            </a:r>
            <a:r>
              <a:rPr lang="en-GB" sz="1800"/>
              <a:t> of taking halls on rent. </a:t>
            </a:r>
            <a:endParaRPr sz="1800"/>
          </a:p>
          <a:p>
            <a:pPr indent="-342900" lvl="0" marL="457200" rtl="0" algn="l">
              <a:spcBef>
                <a:spcPts val="0"/>
              </a:spcBef>
              <a:spcAft>
                <a:spcPts val="0"/>
              </a:spcAft>
              <a:buSzPts val="1800"/>
              <a:buAutoNum type="arabicPeriod"/>
            </a:pPr>
            <a:r>
              <a:rPr lang="en-GB" sz="1800"/>
              <a:t>Utilise the </a:t>
            </a:r>
            <a:r>
              <a:rPr lang="en-GB" sz="1800"/>
              <a:t>maximum</a:t>
            </a:r>
            <a:r>
              <a:rPr lang="en-GB" sz="1800"/>
              <a:t> budget for program </a:t>
            </a:r>
            <a:r>
              <a:rPr lang="en-GB" sz="1800"/>
              <a:t>implementation</a:t>
            </a:r>
            <a:r>
              <a:rPr lang="en-GB" sz="1800"/>
              <a:t> and avoid </a:t>
            </a:r>
            <a:r>
              <a:rPr lang="en-GB" sz="1800"/>
              <a:t>unnecessary expenditure in programme.</a:t>
            </a:r>
            <a:r>
              <a:rPr lang="en-GB" sz="1800"/>
              <a:t> </a:t>
            </a:r>
            <a:endParaRPr sz="1800"/>
          </a:p>
          <a:p>
            <a:pPr indent="-342900" lvl="0" marL="457200" rtl="0" algn="l">
              <a:spcBef>
                <a:spcPts val="0"/>
              </a:spcBef>
              <a:spcAft>
                <a:spcPts val="0"/>
              </a:spcAft>
              <a:buSzPts val="1800"/>
              <a:buAutoNum type="arabicPeriod"/>
            </a:pPr>
            <a:r>
              <a:rPr lang="en-GB" sz="1800"/>
              <a:t>To find and mobilise local resources for programmes</a:t>
            </a:r>
            <a:r>
              <a:rPr lang="en-GB" sz="2400"/>
              <a:t>.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rPr lang="en-GB" sz="2400"/>
              <a:t>Products identified</a:t>
            </a:r>
            <a:endParaRPr sz="2400"/>
          </a:p>
          <a:p>
            <a:pPr indent="-342900" lvl="0" marL="457200" rtl="0" algn="l">
              <a:spcBef>
                <a:spcPts val="0"/>
              </a:spcBef>
              <a:spcAft>
                <a:spcPts val="0"/>
              </a:spcAft>
              <a:buSzPts val="1800"/>
              <a:buAutoNum type="arabicPeriod"/>
            </a:pPr>
            <a:r>
              <a:rPr lang="en-GB" sz="1800"/>
              <a:t>To search for </a:t>
            </a:r>
            <a:r>
              <a:rPr lang="en-GB" sz="1800"/>
              <a:t>government</a:t>
            </a:r>
            <a:r>
              <a:rPr lang="en-GB" sz="1800"/>
              <a:t> programmes to impart skill </a:t>
            </a:r>
            <a:r>
              <a:rPr lang="en-GB" sz="1800"/>
              <a:t>training</a:t>
            </a:r>
            <a:endParaRPr sz="1800"/>
          </a:p>
          <a:p>
            <a:pPr indent="-342900" lvl="0" marL="457200" rtl="0" algn="l">
              <a:spcBef>
                <a:spcPts val="0"/>
              </a:spcBef>
              <a:spcAft>
                <a:spcPts val="0"/>
              </a:spcAft>
              <a:buSzPts val="1800"/>
              <a:buAutoNum type="arabicPeriod"/>
            </a:pPr>
            <a:r>
              <a:rPr lang="en-GB" sz="1800"/>
              <a:t>Getting help from </a:t>
            </a:r>
            <a:r>
              <a:rPr lang="en-GB" sz="1800"/>
              <a:t>local</a:t>
            </a:r>
            <a:r>
              <a:rPr lang="en-GB" sz="1800"/>
              <a:t> NGOs </a:t>
            </a:r>
            <a:r>
              <a:rPr lang="en-GB" sz="1800"/>
              <a:t>already working in the field or willing to work for the welfare of EMGs.</a:t>
            </a:r>
            <a:endParaRPr sz="1800"/>
          </a:p>
          <a:p>
            <a:pPr indent="0" lvl="0" marL="45720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410" name="Google Shape;410;p65"/>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411" name="Google Shape;411;p65"/>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Opportunities and identified products for RM</a:t>
            </a:r>
            <a:endParaRPr b="1" sz="25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Google Shape;417;p66"/>
          <p:cNvSpPr txBox="1"/>
          <p:nvPr/>
        </p:nvSpPr>
        <p:spPr>
          <a:xfrm>
            <a:off x="1264200" y="1977775"/>
            <a:ext cx="5775300" cy="7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200"/>
              <a:t>CRT, Bangalore</a:t>
            </a:r>
            <a:endParaRPr b="1" sz="3200"/>
          </a:p>
        </p:txBody>
      </p:sp>
      <p:pic>
        <p:nvPicPr>
          <p:cNvPr id="418" name="Google Shape;418;p66"/>
          <p:cNvPicPr preferRelativeResize="0"/>
          <p:nvPr/>
        </p:nvPicPr>
        <p:blipFill>
          <a:blip r:embed="rId3">
            <a:alphaModFix/>
          </a:blip>
          <a:stretch>
            <a:fillRect/>
          </a:stretch>
        </p:blipFill>
        <p:spPr>
          <a:xfrm>
            <a:off x="7870175" y="75025"/>
            <a:ext cx="1189824" cy="573000"/>
          </a:xfrm>
          <a:prstGeom prst="rect">
            <a:avLst/>
          </a:prstGeom>
          <a:noFill/>
          <a:ln>
            <a:noFill/>
          </a:ln>
        </p:spPr>
      </p:pic>
      <p:pic>
        <p:nvPicPr>
          <p:cNvPr id="419" name="Google Shape;419;p66"/>
          <p:cNvPicPr preferRelativeResize="0"/>
          <p:nvPr/>
        </p:nvPicPr>
        <p:blipFill>
          <a:blip r:embed="rId4">
            <a:alphaModFix/>
          </a:blip>
          <a:stretch>
            <a:fillRect/>
          </a:stretch>
        </p:blipFill>
        <p:spPr>
          <a:xfrm>
            <a:off x="3561000" y="2705175"/>
            <a:ext cx="903175" cy="7263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Google Shape;425;p67"/>
          <p:cNvSpPr txBox="1"/>
          <p:nvPr/>
        </p:nvSpPr>
        <p:spPr>
          <a:xfrm>
            <a:off x="113100" y="892825"/>
            <a:ext cx="4897500" cy="39210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AutoNum type="arabicPeriod"/>
            </a:pPr>
            <a:r>
              <a:rPr lang="en-GB"/>
              <a:t>Advocacy meeting with the Secretary to Govt., DWCD, GoK and the Committee on EMGs with the EMGs on 10th Dec. 2019. First of its kind meeting to bring up the EMGs issues </a:t>
            </a:r>
            <a:endParaRPr/>
          </a:p>
          <a:p>
            <a:pPr indent="-317500" lvl="0" marL="457200" rtl="0" algn="l">
              <a:spcBef>
                <a:spcPts val="0"/>
              </a:spcBef>
              <a:spcAft>
                <a:spcPts val="0"/>
              </a:spcAft>
              <a:buSzPts val="1400"/>
              <a:buAutoNum type="arabicPeriod"/>
            </a:pPr>
            <a:r>
              <a:rPr lang="en-GB"/>
              <a:t>Convening media visits and coverage on EMGs from various districts (Prajavani, Deccan Herald, TOI, CNN IBN, etc). Prajavani wrote editorials (twice on the same issue in a span of six months)</a:t>
            </a:r>
            <a:endParaRPr/>
          </a:p>
          <a:p>
            <a:pPr indent="-317500" lvl="0" marL="457200" rtl="0" algn="l">
              <a:spcBef>
                <a:spcPts val="0"/>
              </a:spcBef>
              <a:spcAft>
                <a:spcPts val="0"/>
              </a:spcAft>
              <a:buSzPts val="1400"/>
              <a:buAutoNum type="arabicPeriod"/>
            </a:pPr>
            <a:r>
              <a:rPr lang="en-GB">
                <a:solidFill>
                  <a:schemeClr val="dk1"/>
                </a:solidFill>
                <a:highlight>
                  <a:srgbClr val="FFFFFF"/>
                </a:highlight>
              </a:rPr>
              <a:t>Member Secretary, Karnataka Legal Services Authority (KLSA) issued an official order to District Legal Service Authorities (DLSA) - </a:t>
            </a:r>
            <a:r>
              <a:rPr lang="en-GB">
                <a:solidFill>
                  <a:schemeClr val="dk1"/>
                </a:solidFill>
                <a:highlight>
                  <a:schemeClr val="lt1"/>
                </a:highlight>
              </a:rPr>
              <a:t>Belagavi, Bagalkot, Bidar, Chamarajanagar and Chikkaballapur to support and collaborate with IMAGE project partners. </a:t>
            </a:r>
            <a:endParaRPr>
              <a:solidFill>
                <a:schemeClr val="dk1"/>
              </a:solidFill>
              <a:highlight>
                <a:schemeClr val="lt1"/>
              </a:highlight>
            </a:endParaRPr>
          </a:p>
          <a:p>
            <a:pPr indent="-317500" lvl="0" marL="457200" rtl="0" algn="l">
              <a:spcBef>
                <a:spcPts val="0"/>
              </a:spcBef>
              <a:spcAft>
                <a:spcPts val="0"/>
              </a:spcAft>
              <a:buClr>
                <a:schemeClr val="dk1"/>
              </a:buClr>
              <a:buSzPts val="1400"/>
              <a:buAutoNum type="arabicPeriod"/>
            </a:pPr>
            <a:r>
              <a:rPr lang="en-GB">
                <a:solidFill>
                  <a:schemeClr val="dk1"/>
                </a:solidFill>
                <a:highlight>
                  <a:schemeClr val="lt1"/>
                </a:highlight>
              </a:rPr>
              <a:t>CRT is part of the resource team on State level orientation on Child Rights Grama Sabhas organised by RDPR (Rural Development and Panchayat Raj Dept, GoK)</a:t>
            </a:r>
            <a:endParaRPr>
              <a:solidFill>
                <a:schemeClr val="dk1"/>
              </a:solidFill>
              <a:highlight>
                <a:schemeClr val="lt1"/>
              </a:highlight>
            </a:endParaRPr>
          </a:p>
        </p:txBody>
      </p:sp>
      <p:pic>
        <p:nvPicPr>
          <p:cNvPr id="426" name="Google Shape;426;p67"/>
          <p:cNvPicPr preferRelativeResize="0"/>
          <p:nvPr/>
        </p:nvPicPr>
        <p:blipFill>
          <a:blip r:embed="rId4">
            <a:alphaModFix/>
          </a:blip>
          <a:stretch>
            <a:fillRect/>
          </a:stretch>
        </p:blipFill>
        <p:spPr>
          <a:xfrm>
            <a:off x="7870175" y="75025"/>
            <a:ext cx="1189824" cy="573000"/>
          </a:xfrm>
          <a:prstGeom prst="rect">
            <a:avLst/>
          </a:prstGeom>
          <a:noFill/>
          <a:ln>
            <a:noFill/>
          </a:ln>
        </p:spPr>
      </p:pic>
      <p:sp>
        <p:nvSpPr>
          <p:cNvPr id="427" name="Google Shape;427;p67"/>
          <p:cNvSpPr txBox="1"/>
          <p:nvPr/>
        </p:nvSpPr>
        <p:spPr>
          <a:xfrm>
            <a:off x="406175" y="-3897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FFFFFF"/>
                </a:solidFill>
              </a:rPr>
              <a:t>Three major</a:t>
            </a:r>
            <a:r>
              <a:rPr b="1" lang="en-GB" sz="2800">
                <a:solidFill>
                  <a:srgbClr val="FFFFFF"/>
                </a:solidFill>
              </a:rPr>
              <a:t> achievements in the year 2019</a:t>
            </a:r>
            <a:endParaRPr b="1" sz="2800">
              <a:solidFill>
                <a:srgbClr val="FFFFFF"/>
              </a:solidFill>
            </a:endParaRPr>
          </a:p>
        </p:txBody>
      </p:sp>
      <p:pic>
        <p:nvPicPr>
          <p:cNvPr id="428" name="Google Shape;428;p67"/>
          <p:cNvPicPr preferRelativeResize="0"/>
          <p:nvPr/>
        </p:nvPicPr>
        <p:blipFill>
          <a:blip r:embed="rId5">
            <a:alphaModFix/>
          </a:blip>
          <a:stretch>
            <a:fillRect/>
          </a:stretch>
        </p:blipFill>
        <p:spPr>
          <a:xfrm rot="801194">
            <a:off x="7379968" y="1823826"/>
            <a:ext cx="1490590" cy="2800323"/>
          </a:xfrm>
          <a:prstGeom prst="rect">
            <a:avLst/>
          </a:prstGeom>
          <a:noFill/>
          <a:ln>
            <a:noFill/>
          </a:ln>
        </p:spPr>
      </p:pic>
      <p:pic>
        <p:nvPicPr>
          <p:cNvPr id="429" name="Google Shape;429;p67"/>
          <p:cNvPicPr preferRelativeResize="0"/>
          <p:nvPr/>
        </p:nvPicPr>
        <p:blipFill>
          <a:blip r:embed="rId6">
            <a:alphaModFix/>
          </a:blip>
          <a:stretch>
            <a:fillRect/>
          </a:stretch>
        </p:blipFill>
        <p:spPr>
          <a:xfrm rot="-23">
            <a:off x="5010506" y="648028"/>
            <a:ext cx="2564240" cy="1709487"/>
          </a:xfrm>
          <a:prstGeom prst="rect">
            <a:avLst/>
          </a:prstGeom>
          <a:noFill/>
          <a:ln>
            <a:noFill/>
          </a:ln>
        </p:spPr>
      </p:pic>
      <p:pic>
        <p:nvPicPr>
          <p:cNvPr id="430" name="Google Shape;430;p67"/>
          <p:cNvPicPr preferRelativeResize="0"/>
          <p:nvPr/>
        </p:nvPicPr>
        <p:blipFill>
          <a:blip r:embed="rId7">
            <a:alphaModFix/>
          </a:blip>
          <a:stretch>
            <a:fillRect/>
          </a:stretch>
        </p:blipFill>
        <p:spPr>
          <a:xfrm rot="-371387">
            <a:off x="6092621" y="1895457"/>
            <a:ext cx="1482633" cy="284671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68"/>
          <p:cNvSpPr txBox="1"/>
          <p:nvPr/>
        </p:nvSpPr>
        <p:spPr>
          <a:xfrm>
            <a:off x="310350" y="1672200"/>
            <a:ext cx="8523300" cy="3471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sz="1800"/>
              <a:t>Govt delaying in accepting the advocacy asks and responding to the same - e.g., meeting of the Committee on EMGs; providing minutes of the meeting, etc</a:t>
            </a:r>
            <a:endParaRPr sz="1800">
              <a:solidFill>
                <a:srgbClr val="0000FF"/>
              </a:solidFill>
            </a:endParaRPr>
          </a:p>
          <a:p>
            <a:pPr indent="-342900" lvl="0" marL="457200" rtl="0" algn="l">
              <a:spcBef>
                <a:spcPts val="1000"/>
              </a:spcBef>
              <a:spcAft>
                <a:spcPts val="0"/>
              </a:spcAft>
              <a:buSzPts val="1800"/>
              <a:buAutoNum type="arabicPeriod"/>
            </a:pPr>
            <a:r>
              <a:rPr lang="en-GB" sz="1800"/>
              <a:t>Frequent transfers of the top level officials in DWCD that affected </a:t>
            </a:r>
            <a:r>
              <a:rPr lang="en-GB" sz="1800"/>
              <a:t>maintenance</a:t>
            </a:r>
            <a:r>
              <a:rPr lang="en-GB" sz="1800"/>
              <a:t> of continuity of discussion</a:t>
            </a:r>
            <a:endParaRPr sz="1800"/>
          </a:p>
          <a:p>
            <a:pPr indent="-342900" lvl="0" marL="457200" rtl="0" algn="l">
              <a:spcBef>
                <a:spcPts val="1000"/>
              </a:spcBef>
              <a:spcAft>
                <a:spcPts val="0"/>
              </a:spcAft>
              <a:buSzPts val="1800"/>
              <a:buAutoNum type="arabicPeriod"/>
            </a:pPr>
            <a:r>
              <a:rPr lang="en-GB" sz="1800"/>
              <a:t>By elections in Bengaluru and some other districts posed a threat to several important meetings, resulting in either cancellation or postponement</a:t>
            </a:r>
            <a:endParaRPr sz="1800"/>
          </a:p>
        </p:txBody>
      </p:sp>
      <p:pic>
        <p:nvPicPr>
          <p:cNvPr id="437" name="Google Shape;437;p68"/>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438" name="Google Shape;438;p68"/>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major challenges faced in the year 2019</a:t>
            </a:r>
            <a:endParaRPr b="1" sz="250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Google Shape;444;p69"/>
          <p:cNvSpPr txBox="1"/>
          <p:nvPr/>
        </p:nvSpPr>
        <p:spPr>
          <a:xfrm>
            <a:off x="189300" y="892825"/>
            <a:ext cx="4909200" cy="3851400"/>
          </a:xfrm>
          <a:prstGeom prst="rect">
            <a:avLst/>
          </a:prstGeom>
          <a:noFill/>
          <a:ln>
            <a:noFill/>
          </a:ln>
        </p:spPr>
        <p:txBody>
          <a:bodyPr anchorCtr="0" anchor="t" bIns="91425" lIns="91425" spcFirstLastPara="1" rIns="91425" wrap="square" tIns="91425">
            <a:noAutofit/>
          </a:bodyPr>
          <a:lstStyle/>
          <a:p>
            <a:pPr indent="-355600" lvl="0" marL="457200" rtl="0" algn="l">
              <a:spcBef>
                <a:spcPts val="0"/>
              </a:spcBef>
              <a:spcAft>
                <a:spcPts val="0"/>
              </a:spcAft>
              <a:buSzPts val="2000"/>
              <a:buAutoNum type="arabicPeriod"/>
            </a:pPr>
            <a:r>
              <a:rPr lang="en-GB" sz="2000"/>
              <a:t>Repeated visits to the Govt offices and also convincing the new officials about the issue and the need for attending the same on an urgent basis</a:t>
            </a:r>
            <a:endParaRPr sz="2000"/>
          </a:p>
          <a:p>
            <a:pPr indent="-355600" lvl="0" marL="457200" rtl="0" algn="l">
              <a:spcBef>
                <a:spcPts val="1000"/>
              </a:spcBef>
              <a:spcAft>
                <a:spcPts val="0"/>
              </a:spcAft>
              <a:buSzPts val="2000"/>
              <a:buAutoNum type="arabicPeriod"/>
            </a:pPr>
            <a:r>
              <a:rPr lang="en-GB" sz="2000"/>
              <a:t>Data about the 3077 EMGs in hand a great evidence to convince the Govt officials and the media </a:t>
            </a:r>
            <a:endParaRPr sz="2000"/>
          </a:p>
          <a:p>
            <a:pPr indent="-381000" lvl="0" marL="457200" rtl="0" algn="l">
              <a:spcBef>
                <a:spcPts val="1000"/>
              </a:spcBef>
              <a:spcAft>
                <a:spcPts val="0"/>
              </a:spcAft>
              <a:buSzPts val="2400"/>
              <a:buAutoNum type="arabicPeriod"/>
            </a:pPr>
            <a:r>
              <a:rPr lang="en-GB" sz="2000"/>
              <a:t>Higher authority letter helps IMAGE project partners to have Good collaboration with district</a:t>
            </a:r>
            <a:r>
              <a:rPr lang="en-GB" sz="2400"/>
              <a:t> </a:t>
            </a:r>
            <a:r>
              <a:rPr lang="en-GB" sz="2000"/>
              <a:t>officials </a:t>
            </a:r>
            <a:endParaRPr sz="2000"/>
          </a:p>
        </p:txBody>
      </p:sp>
      <p:pic>
        <p:nvPicPr>
          <p:cNvPr id="445" name="Google Shape;445;p69"/>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446" name="Google Shape;446;p69"/>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Solutions for challenges faced in the year 2019</a:t>
            </a:r>
            <a:endParaRPr b="1" sz="2500">
              <a:solidFill>
                <a:srgbClr val="FFFFFF"/>
              </a:solidFill>
            </a:endParaRPr>
          </a:p>
        </p:txBody>
      </p:sp>
      <p:pic>
        <p:nvPicPr>
          <p:cNvPr id="447" name="Google Shape;447;p69"/>
          <p:cNvPicPr preferRelativeResize="0"/>
          <p:nvPr/>
        </p:nvPicPr>
        <p:blipFill rotWithShape="1">
          <a:blip r:embed="rId4">
            <a:alphaModFix/>
          </a:blip>
          <a:srcRect b="1597" l="1671" r="0" t="1606"/>
          <a:stretch/>
        </p:blipFill>
        <p:spPr>
          <a:xfrm rot="6">
            <a:off x="6786675" y="771352"/>
            <a:ext cx="2392151" cy="2615871"/>
          </a:xfrm>
          <a:prstGeom prst="rect">
            <a:avLst/>
          </a:prstGeom>
          <a:noFill/>
          <a:ln>
            <a:noFill/>
          </a:ln>
        </p:spPr>
      </p:pic>
      <p:pic>
        <p:nvPicPr>
          <p:cNvPr id="448" name="Google Shape;448;p69"/>
          <p:cNvPicPr preferRelativeResize="0"/>
          <p:nvPr/>
        </p:nvPicPr>
        <p:blipFill>
          <a:blip r:embed="rId5">
            <a:alphaModFix/>
          </a:blip>
          <a:stretch>
            <a:fillRect/>
          </a:stretch>
        </p:blipFill>
        <p:spPr>
          <a:xfrm>
            <a:off x="4957175" y="2027711"/>
            <a:ext cx="2533509" cy="201212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70"/>
          <p:cNvSpPr txBox="1"/>
          <p:nvPr/>
        </p:nvSpPr>
        <p:spPr>
          <a:xfrm>
            <a:off x="189300" y="892825"/>
            <a:ext cx="5871300" cy="3536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sz="1800">
                <a:solidFill>
                  <a:schemeClr val="dk1"/>
                </a:solidFill>
                <a:highlight>
                  <a:srgbClr val="FFFFFF"/>
                </a:highlight>
              </a:rPr>
              <a:t>Child Marriage issues raised in Child Rights Grama Sabhas in several parts of the state - prompted by us and other IMAGE partners</a:t>
            </a:r>
            <a:endParaRPr sz="1800">
              <a:solidFill>
                <a:schemeClr val="dk1"/>
              </a:solidFill>
              <a:highlight>
                <a:srgbClr val="FFFFFF"/>
              </a:highlight>
            </a:endParaRPr>
          </a:p>
          <a:p>
            <a:pPr indent="-342900" lvl="0" marL="457200" rtl="0" algn="l">
              <a:spcBef>
                <a:spcPts val="1000"/>
              </a:spcBef>
              <a:spcAft>
                <a:spcPts val="0"/>
              </a:spcAft>
              <a:buClr>
                <a:schemeClr val="dk1"/>
              </a:buClr>
              <a:buSzPts val="1800"/>
              <a:buAutoNum type="arabicPeriod"/>
            </a:pPr>
            <a:r>
              <a:rPr lang="en-GB" sz="1800">
                <a:solidFill>
                  <a:schemeClr val="dk1"/>
                </a:solidFill>
                <a:highlight>
                  <a:srgbClr val="FFFFFF"/>
                </a:highlight>
              </a:rPr>
              <a:t>Using national and international forums to raise EMG issues </a:t>
            </a:r>
            <a:endParaRPr sz="1800">
              <a:solidFill>
                <a:schemeClr val="dk1"/>
              </a:solidFill>
              <a:highlight>
                <a:srgbClr val="FFFFFF"/>
              </a:highlight>
            </a:endParaRPr>
          </a:p>
          <a:p>
            <a:pPr indent="-342900" lvl="0" marL="457200" rtl="0" algn="l">
              <a:spcBef>
                <a:spcPts val="1000"/>
              </a:spcBef>
              <a:spcAft>
                <a:spcPts val="0"/>
              </a:spcAft>
              <a:buSzPts val="1800"/>
              <a:buAutoNum type="arabicPeriod"/>
            </a:pPr>
            <a:r>
              <a:rPr lang="en-GB" sz="1800">
                <a:solidFill>
                  <a:schemeClr val="dk1"/>
                </a:solidFill>
              </a:rPr>
              <a:t>IMAGE project partners utilising the calendar, newsletter and wall magazine as IEC in various programmes, meetings, workshops effectively. </a:t>
            </a:r>
            <a:endParaRPr sz="1800">
              <a:solidFill>
                <a:schemeClr val="dk1"/>
              </a:solidFill>
            </a:endParaRPr>
          </a:p>
          <a:p>
            <a:pPr indent="-342900" lvl="0" marL="457200" rtl="0" algn="l">
              <a:spcBef>
                <a:spcPts val="1000"/>
              </a:spcBef>
              <a:spcAft>
                <a:spcPts val="0"/>
              </a:spcAft>
              <a:buSzPts val="1800"/>
              <a:buAutoNum type="arabicPeriod"/>
            </a:pPr>
            <a:r>
              <a:rPr lang="en-GB" sz="1800"/>
              <a:t>PCMA Day Nov.1st (although proposed an year ago) slowly getting acceptance in Karnataka and neighbouring states</a:t>
            </a:r>
            <a:endParaRPr sz="1800"/>
          </a:p>
          <a:p>
            <a:pPr indent="0" lvl="0" marL="457200" rtl="0" algn="l">
              <a:spcBef>
                <a:spcPts val="0"/>
              </a:spcBef>
              <a:spcAft>
                <a:spcPts val="1000"/>
              </a:spcAft>
              <a:buNone/>
            </a:pPr>
            <a:r>
              <a:t/>
            </a:r>
            <a:endParaRPr sz="1800"/>
          </a:p>
        </p:txBody>
      </p:sp>
      <p:pic>
        <p:nvPicPr>
          <p:cNvPr id="455" name="Google Shape;455;p70"/>
          <p:cNvPicPr preferRelativeResize="0"/>
          <p:nvPr/>
        </p:nvPicPr>
        <p:blipFill>
          <a:blip r:embed="rId4">
            <a:alphaModFix/>
          </a:blip>
          <a:stretch>
            <a:fillRect/>
          </a:stretch>
        </p:blipFill>
        <p:spPr>
          <a:xfrm>
            <a:off x="7870175" y="75025"/>
            <a:ext cx="1189824" cy="573000"/>
          </a:xfrm>
          <a:prstGeom prst="rect">
            <a:avLst/>
          </a:prstGeom>
          <a:noFill/>
          <a:ln>
            <a:noFill/>
          </a:ln>
        </p:spPr>
      </p:pic>
      <p:sp>
        <p:nvSpPr>
          <p:cNvPr id="456" name="Google Shape;456;p70"/>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a:t>
            </a:r>
            <a:r>
              <a:rPr b="1" lang="en-GB" sz="2500">
                <a:solidFill>
                  <a:srgbClr val="FFFFFF"/>
                </a:solidFill>
              </a:rPr>
              <a:t>Innovation experimented in the year 2019</a:t>
            </a:r>
            <a:endParaRPr b="1" sz="2500">
              <a:solidFill>
                <a:srgbClr val="FFFFFF"/>
              </a:solidFill>
            </a:endParaRPr>
          </a:p>
        </p:txBody>
      </p:sp>
      <p:pic>
        <p:nvPicPr>
          <p:cNvPr id="457" name="Google Shape;457;p70"/>
          <p:cNvPicPr preferRelativeResize="0"/>
          <p:nvPr/>
        </p:nvPicPr>
        <p:blipFill>
          <a:blip r:embed="rId5">
            <a:alphaModFix/>
          </a:blip>
          <a:stretch>
            <a:fillRect/>
          </a:stretch>
        </p:blipFill>
        <p:spPr>
          <a:xfrm rot="839226">
            <a:off x="7189608" y="700706"/>
            <a:ext cx="1557010" cy="2366836"/>
          </a:xfrm>
          <a:prstGeom prst="rect">
            <a:avLst/>
          </a:prstGeom>
          <a:noFill/>
          <a:ln>
            <a:noFill/>
          </a:ln>
        </p:spPr>
      </p:pic>
      <p:pic>
        <p:nvPicPr>
          <p:cNvPr id="458" name="Google Shape;458;p70"/>
          <p:cNvPicPr preferRelativeResize="0"/>
          <p:nvPr/>
        </p:nvPicPr>
        <p:blipFill>
          <a:blip r:embed="rId6">
            <a:alphaModFix/>
          </a:blip>
          <a:stretch>
            <a:fillRect/>
          </a:stretch>
        </p:blipFill>
        <p:spPr>
          <a:xfrm>
            <a:off x="6926650" y="1948051"/>
            <a:ext cx="2217600" cy="1247400"/>
          </a:xfrm>
          <a:prstGeom prst="rect">
            <a:avLst/>
          </a:prstGeom>
          <a:noFill/>
          <a:ln>
            <a:noFill/>
          </a:ln>
        </p:spPr>
      </p:pic>
      <p:pic>
        <p:nvPicPr>
          <p:cNvPr id="459" name="Google Shape;459;p70"/>
          <p:cNvPicPr preferRelativeResize="0"/>
          <p:nvPr/>
        </p:nvPicPr>
        <p:blipFill>
          <a:blip r:embed="rId7">
            <a:alphaModFix/>
          </a:blip>
          <a:stretch>
            <a:fillRect/>
          </a:stretch>
        </p:blipFill>
        <p:spPr>
          <a:xfrm>
            <a:off x="5719800" y="2315725"/>
            <a:ext cx="1494523" cy="2113202"/>
          </a:xfrm>
          <a:prstGeom prst="rect">
            <a:avLst/>
          </a:prstGeom>
          <a:noFill/>
          <a:ln>
            <a:noFill/>
          </a:ln>
        </p:spPr>
      </p:pic>
      <p:pic>
        <p:nvPicPr>
          <p:cNvPr id="460" name="Google Shape;460;p70"/>
          <p:cNvPicPr preferRelativeResize="0"/>
          <p:nvPr/>
        </p:nvPicPr>
        <p:blipFill>
          <a:blip r:embed="rId8">
            <a:alphaModFix/>
          </a:blip>
          <a:stretch>
            <a:fillRect/>
          </a:stretch>
        </p:blipFill>
        <p:spPr>
          <a:xfrm>
            <a:off x="6828462" y="3220625"/>
            <a:ext cx="2533987" cy="134617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5" name="Shape 465"/>
        <p:cNvGrpSpPr/>
        <p:nvPr/>
      </p:nvGrpSpPr>
      <p:grpSpPr>
        <a:xfrm>
          <a:off x="0" y="0"/>
          <a:ext cx="0" cy="0"/>
          <a:chOff x="0" y="0"/>
          <a:chExt cx="0" cy="0"/>
        </a:xfrm>
      </p:grpSpPr>
      <p:sp>
        <p:nvSpPr>
          <p:cNvPr id="466" name="Google Shape;466;p71"/>
          <p:cNvSpPr txBox="1"/>
          <p:nvPr/>
        </p:nvSpPr>
        <p:spPr>
          <a:xfrm>
            <a:off x="157100" y="898500"/>
            <a:ext cx="8729700" cy="3346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AutoNum type="arabicPeriod"/>
            </a:pPr>
            <a:r>
              <a:rPr lang="en-GB" sz="1800"/>
              <a:t>Media team visits to EMGs locations in the districts and PCMA workshop with media groups (more and more inquiries coming from media groups)</a:t>
            </a:r>
            <a:endParaRPr sz="1800"/>
          </a:p>
          <a:p>
            <a:pPr indent="-342900" lvl="0" marL="457200" rtl="0" algn="l">
              <a:spcBef>
                <a:spcPts val="1000"/>
              </a:spcBef>
              <a:spcAft>
                <a:spcPts val="0"/>
              </a:spcAft>
              <a:buSzPts val="1800"/>
              <a:buAutoNum type="arabicPeriod"/>
            </a:pPr>
            <a:r>
              <a:rPr lang="en-GB" sz="1800"/>
              <a:t>Need based trainings - IMAGE partner </a:t>
            </a:r>
            <a:endParaRPr sz="1800"/>
          </a:p>
          <a:p>
            <a:pPr indent="-342900" lvl="0" marL="457200" rtl="0" algn="l">
              <a:spcBef>
                <a:spcPts val="1000"/>
              </a:spcBef>
              <a:spcAft>
                <a:spcPts val="0"/>
              </a:spcAft>
              <a:buSzPts val="1800"/>
              <a:buAutoNum type="arabicPeriod"/>
            </a:pPr>
            <a:r>
              <a:rPr lang="en-GB" sz="1800"/>
              <a:t>Involving SLSA and DLSA and other govt depts</a:t>
            </a:r>
            <a:endParaRPr sz="1800"/>
          </a:p>
          <a:p>
            <a:pPr indent="-342900" lvl="0" marL="457200" rtl="0" algn="l">
              <a:spcBef>
                <a:spcPts val="1000"/>
              </a:spcBef>
              <a:spcAft>
                <a:spcPts val="0"/>
              </a:spcAft>
              <a:buSzPts val="1800"/>
              <a:buAutoNum type="arabicPeriod"/>
            </a:pPr>
            <a:r>
              <a:rPr lang="en-GB" sz="1800"/>
              <a:t>Alternative report to UNCRC Committee on implementation of CRC in India from Child Marriage </a:t>
            </a:r>
            <a:r>
              <a:rPr lang="en-GB" sz="1800"/>
              <a:t>Perspective</a:t>
            </a:r>
            <a:r>
              <a:rPr lang="en-GB" sz="1800"/>
              <a:t> (!) </a:t>
            </a:r>
            <a:endParaRPr sz="1800"/>
          </a:p>
          <a:p>
            <a:pPr indent="-342900" lvl="0" marL="457200" rtl="0" algn="l">
              <a:spcBef>
                <a:spcPts val="1000"/>
              </a:spcBef>
              <a:spcAft>
                <a:spcPts val="0"/>
              </a:spcAft>
              <a:buSzPts val="1800"/>
              <a:buAutoNum type="arabicPeriod"/>
            </a:pPr>
            <a:r>
              <a:rPr lang="en-GB" sz="1800"/>
              <a:t>Advocacy at national level to consider Nov.1st as Prohibition of Child Marriages Day.</a:t>
            </a:r>
            <a:endParaRPr sz="1800"/>
          </a:p>
          <a:p>
            <a:pPr indent="-342900" lvl="0" marL="457200" rtl="0" algn="l">
              <a:spcBef>
                <a:spcPts val="0"/>
              </a:spcBef>
              <a:spcAft>
                <a:spcPts val="0"/>
              </a:spcAft>
              <a:buSzPts val="1800"/>
              <a:buAutoNum type="arabicPeriod"/>
            </a:pPr>
            <a:r>
              <a:rPr lang="en-GB" sz="1800"/>
              <a:t>Boys, youth and men to be included in the SRHR and GBV campaigns</a:t>
            </a:r>
            <a:endParaRPr sz="1800"/>
          </a:p>
          <a:p>
            <a:pPr indent="-342900" lvl="0" marL="457200" rtl="0" algn="l">
              <a:spcBef>
                <a:spcPts val="0"/>
              </a:spcBef>
              <a:spcAft>
                <a:spcPts val="0"/>
              </a:spcAft>
              <a:buSzPts val="1800"/>
              <a:buAutoNum type="arabicPeriod"/>
            </a:pPr>
            <a:r>
              <a:rPr lang="en-GB" sz="1800"/>
              <a:t>Village / GP Child and Women </a:t>
            </a:r>
            <a:r>
              <a:rPr lang="en-GB" sz="1800"/>
              <a:t>Protection</a:t>
            </a:r>
            <a:r>
              <a:rPr lang="en-GB" sz="1800"/>
              <a:t> Committee strengthening and developing monitoring models </a:t>
            </a:r>
            <a:endParaRPr sz="1800"/>
          </a:p>
          <a:p>
            <a:pPr indent="0" lvl="0" marL="0" rtl="0" algn="l">
              <a:spcBef>
                <a:spcPts val="0"/>
              </a:spcBef>
              <a:spcAft>
                <a:spcPts val="0"/>
              </a:spcAft>
              <a:buNone/>
            </a:pPr>
            <a:r>
              <a:t/>
            </a:r>
            <a:endParaRPr sz="1800"/>
          </a:p>
        </p:txBody>
      </p:sp>
      <p:pic>
        <p:nvPicPr>
          <p:cNvPr id="467" name="Google Shape;467;p71"/>
          <p:cNvPicPr preferRelativeResize="0"/>
          <p:nvPr/>
        </p:nvPicPr>
        <p:blipFill>
          <a:blip r:embed="rId4">
            <a:alphaModFix/>
          </a:blip>
          <a:stretch>
            <a:fillRect/>
          </a:stretch>
        </p:blipFill>
        <p:spPr>
          <a:xfrm>
            <a:off x="7870175" y="75025"/>
            <a:ext cx="1189824" cy="573000"/>
          </a:xfrm>
          <a:prstGeom prst="rect">
            <a:avLst/>
          </a:prstGeom>
          <a:noFill/>
          <a:ln>
            <a:noFill/>
          </a:ln>
        </p:spPr>
      </p:pic>
      <p:sp>
        <p:nvSpPr>
          <p:cNvPr id="468" name="Google Shape;468;p71"/>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Five </a:t>
            </a:r>
            <a:r>
              <a:rPr b="1" lang="en-GB" sz="2500">
                <a:solidFill>
                  <a:srgbClr val="FFFFFF"/>
                </a:solidFill>
              </a:rPr>
              <a:t>highlighted project plan for the year 2020</a:t>
            </a:r>
            <a:endParaRPr b="1" sz="2500">
              <a:solidFill>
                <a:srgbClr val="FFFFFF"/>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Google Shape;474;p72"/>
          <p:cNvSpPr txBox="1"/>
          <p:nvPr/>
        </p:nvSpPr>
        <p:spPr>
          <a:xfrm>
            <a:off x="189300" y="648025"/>
            <a:ext cx="8359800" cy="441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100"/>
              <a:t>Child Participation</a:t>
            </a:r>
            <a:endParaRPr b="1" sz="2100"/>
          </a:p>
          <a:p>
            <a:pPr indent="-342900" lvl="0" marL="457200" rtl="0" algn="l">
              <a:spcBef>
                <a:spcPts val="0"/>
              </a:spcBef>
              <a:spcAft>
                <a:spcPts val="0"/>
              </a:spcAft>
              <a:buSzPts val="1800"/>
              <a:buAutoNum type="arabicPeriod"/>
            </a:pPr>
            <a:r>
              <a:rPr lang="en-GB" sz="1800"/>
              <a:t>State Child Rights </a:t>
            </a:r>
            <a:r>
              <a:rPr lang="en-GB" sz="1800"/>
              <a:t>Parliament</a:t>
            </a:r>
            <a:endParaRPr sz="1800"/>
          </a:p>
          <a:p>
            <a:pPr indent="-342900" lvl="0" marL="457200" rtl="0" algn="l">
              <a:spcBef>
                <a:spcPts val="0"/>
              </a:spcBef>
              <a:spcAft>
                <a:spcPts val="0"/>
              </a:spcAft>
              <a:buSzPts val="1800"/>
              <a:buAutoNum type="arabicPeriod"/>
            </a:pPr>
            <a:r>
              <a:rPr lang="en-GB" sz="1800"/>
              <a:t>Child Rights Grama Sabhas </a:t>
            </a:r>
            <a:endParaRPr sz="1800"/>
          </a:p>
          <a:p>
            <a:pPr indent="-342900" lvl="0" marL="457200" rtl="0" algn="l">
              <a:spcBef>
                <a:spcPts val="0"/>
              </a:spcBef>
              <a:spcAft>
                <a:spcPts val="0"/>
              </a:spcAft>
              <a:buSzPts val="1800"/>
              <a:buAutoNum type="arabicPeriod"/>
            </a:pPr>
            <a:r>
              <a:rPr lang="en-GB" sz="1800"/>
              <a:t>Developing Alternative UNCRC Report on EMGs</a:t>
            </a:r>
            <a:endParaRPr sz="1800"/>
          </a:p>
          <a:p>
            <a:pPr indent="0" lvl="0" marL="0" rtl="0" algn="l">
              <a:spcBef>
                <a:spcPts val="0"/>
              </a:spcBef>
              <a:spcAft>
                <a:spcPts val="0"/>
              </a:spcAft>
              <a:buNone/>
            </a:pPr>
            <a:r>
              <a:rPr b="1" lang="en-GB" sz="2100"/>
              <a:t>Gender Mainstreaming</a:t>
            </a:r>
            <a:endParaRPr b="1" sz="2100"/>
          </a:p>
          <a:p>
            <a:pPr indent="-342900" lvl="0" marL="457200" rtl="0" algn="l">
              <a:spcBef>
                <a:spcPts val="0"/>
              </a:spcBef>
              <a:spcAft>
                <a:spcPts val="0"/>
              </a:spcAft>
              <a:buSzPts val="1800"/>
              <a:buAutoNum type="arabicPeriod"/>
            </a:pPr>
            <a:r>
              <a:rPr lang="en-GB" sz="1800"/>
              <a:t>Conduct Workshop to sensitise and equip on SRHR &amp; GBV to ASHA and AWW </a:t>
            </a:r>
            <a:endParaRPr sz="1800"/>
          </a:p>
          <a:p>
            <a:pPr indent="-342900" lvl="0" marL="457200" rtl="0" algn="l">
              <a:spcBef>
                <a:spcPts val="0"/>
              </a:spcBef>
              <a:spcAft>
                <a:spcPts val="0"/>
              </a:spcAft>
              <a:buSzPts val="1800"/>
              <a:buAutoNum type="arabicPeriod"/>
            </a:pPr>
            <a:r>
              <a:rPr lang="en-GB" sz="1800"/>
              <a:t>Sensitising men/boys on SRHR</a:t>
            </a:r>
            <a:endParaRPr sz="1800"/>
          </a:p>
          <a:p>
            <a:pPr indent="-342900" lvl="0" marL="457200" rtl="0" algn="l">
              <a:spcBef>
                <a:spcPts val="0"/>
              </a:spcBef>
              <a:spcAft>
                <a:spcPts val="0"/>
              </a:spcAft>
              <a:buSzPts val="1800"/>
              <a:buAutoNum type="arabicPeriod"/>
            </a:pPr>
            <a:r>
              <a:t/>
            </a:r>
            <a:endParaRPr sz="1800"/>
          </a:p>
          <a:p>
            <a:pPr indent="0" lvl="0" marL="0" rtl="0" algn="l">
              <a:spcBef>
                <a:spcPts val="0"/>
              </a:spcBef>
              <a:spcAft>
                <a:spcPts val="0"/>
              </a:spcAft>
              <a:buNone/>
            </a:pPr>
            <a:r>
              <a:rPr b="1" lang="en-GB" sz="2100"/>
              <a:t>Inclusion of CWD</a:t>
            </a:r>
            <a:endParaRPr b="1" sz="2100"/>
          </a:p>
          <a:p>
            <a:pPr indent="-342900" lvl="0" marL="457200" rtl="0" algn="l">
              <a:spcBef>
                <a:spcPts val="0"/>
              </a:spcBef>
              <a:spcAft>
                <a:spcPts val="0"/>
              </a:spcAft>
              <a:buSzPts val="1800"/>
              <a:buAutoNum type="arabicPeriod"/>
            </a:pPr>
            <a:r>
              <a:t/>
            </a:r>
            <a:endParaRPr sz="1800"/>
          </a:p>
          <a:p>
            <a:pPr indent="-342900" lvl="0" marL="457200" rtl="0" algn="l">
              <a:spcBef>
                <a:spcPts val="0"/>
              </a:spcBef>
              <a:spcAft>
                <a:spcPts val="0"/>
              </a:spcAft>
              <a:buSzPts val="1800"/>
              <a:buAutoNum type="arabicPeriod"/>
            </a:pPr>
            <a:r>
              <a:t/>
            </a:r>
            <a:endParaRPr sz="1800"/>
          </a:p>
          <a:p>
            <a:pPr indent="-342900" lvl="0" marL="457200" rtl="0" algn="l">
              <a:spcBef>
                <a:spcPts val="0"/>
              </a:spcBef>
              <a:spcAft>
                <a:spcPts val="0"/>
              </a:spcAft>
              <a:buSzPts val="1800"/>
              <a:buAutoNum type="arabicPeriod"/>
            </a:pPr>
            <a:r>
              <a:t/>
            </a:r>
            <a:endParaRPr sz="1800"/>
          </a:p>
        </p:txBody>
      </p:sp>
      <p:pic>
        <p:nvPicPr>
          <p:cNvPr id="475" name="Google Shape;475;p72"/>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476" name="Google Shape;476;p72"/>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Highlight of plan for CCI 2020</a:t>
            </a:r>
            <a:endParaRPr b="1" sz="2500">
              <a:solidFill>
                <a:srgbClr val="FFFFFF"/>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73"/>
          <p:cNvSpPr txBox="1"/>
          <p:nvPr/>
        </p:nvSpPr>
        <p:spPr>
          <a:xfrm>
            <a:off x="189300" y="892825"/>
            <a:ext cx="8731500" cy="38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t>Opportunities</a:t>
            </a:r>
            <a:endParaRPr sz="1800"/>
          </a:p>
          <a:p>
            <a:pPr indent="-342900" lvl="0" marL="914400" rtl="0" algn="l">
              <a:spcBef>
                <a:spcPts val="0"/>
              </a:spcBef>
              <a:spcAft>
                <a:spcPts val="0"/>
              </a:spcAft>
              <a:buSzPts val="1800"/>
              <a:buAutoNum type="arabicPeriod"/>
            </a:pPr>
            <a:r>
              <a:rPr lang="en-GB" sz="1800"/>
              <a:t>ICPS at state and district level : for training</a:t>
            </a:r>
            <a:endParaRPr sz="1800"/>
          </a:p>
          <a:p>
            <a:pPr indent="-342900" lvl="0" marL="914400" rtl="0" algn="l">
              <a:spcBef>
                <a:spcPts val="0"/>
              </a:spcBef>
              <a:spcAft>
                <a:spcPts val="0"/>
              </a:spcAft>
              <a:buSzPts val="1800"/>
              <a:buAutoNum type="arabicPeriod"/>
            </a:pPr>
            <a:r>
              <a:rPr lang="en-GB" sz="1800"/>
              <a:t>Sensitive media which is ready to take EMGs issues in a big way</a:t>
            </a:r>
            <a:endParaRPr sz="1800"/>
          </a:p>
          <a:p>
            <a:pPr indent="-342900" lvl="0" marL="914400" rtl="0" algn="l">
              <a:spcBef>
                <a:spcPts val="0"/>
              </a:spcBef>
              <a:spcAft>
                <a:spcPts val="0"/>
              </a:spcAft>
              <a:buSzPts val="1800"/>
              <a:buAutoNum type="arabicPeriod"/>
            </a:pPr>
            <a:r>
              <a:rPr lang="en-GB" sz="1800"/>
              <a:t>Government formed committee to address EMGs issues and prevention of child marriages </a:t>
            </a:r>
            <a:endParaRPr sz="1800"/>
          </a:p>
          <a:p>
            <a:pPr indent="-342900" lvl="0" marL="914400" rtl="0" algn="l">
              <a:spcBef>
                <a:spcPts val="0"/>
              </a:spcBef>
              <a:spcAft>
                <a:spcPts val="0"/>
              </a:spcAft>
              <a:buSzPts val="1800"/>
              <a:buAutoNum type="arabicPeriod"/>
            </a:pPr>
            <a:r>
              <a:rPr lang="en-GB" sz="1800"/>
              <a:t>Child Rights Gramasabha to be universalised with CM as a focal issue</a:t>
            </a:r>
            <a:endParaRPr sz="1800"/>
          </a:p>
          <a:p>
            <a:pPr indent="-342900" lvl="0" marL="914400" rtl="0" algn="l">
              <a:spcBef>
                <a:spcPts val="0"/>
              </a:spcBef>
              <a:spcAft>
                <a:spcPts val="0"/>
              </a:spcAft>
              <a:buSzPts val="1800"/>
              <a:buAutoNum type="arabicPeriod"/>
            </a:pPr>
            <a:r>
              <a:rPr lang="en-GB" sz="1800"/>
              <a:t>UNCRC Alternative Report from CM perspectives </a:t>
            </a:r>
            <a:endParaRPr sz="1800"/>
          </a:p>
          <a:p>
            <a:pPr indent="0" lvl="0" marL="0" rtl="0" algn="l">
              <a:spcBef>
                <a:spcPts val="0"/>
              </a:spcBef>
              <a:spcAft>
                <a:spcPts val="0"/>
              </a:spcAft>
              <a:buNone/>
            </a:pPr>
            <a:r>
              <a:rPr lang="en-GB" sz="1800"/>
              <a:t>Products identified</a:t>
            </a:r>
            <a:endParaRPr sz="1800"/>
          </a:p>
          <a:p>
            <a:pPr indent="-342900" lvl="0" marL="457200" rtl="0" algn="l">
              <a:spcBef>
                <a:spcPts val="0"/>
              </a:spcBef>
              <a:spcAft>
                <a:spcPts val="0"/>
              </a:spcAft>
              <a:buSzPts val="1800"/>
              <a:buAutoNum type="arabicPeriod"/>
            </a:pPr>
            <a:r>
              <a:rPr lang="en-GB" sz="1800"/>
              <a:t>Editorial in Prajavani to be highlighted</a:t>
            </a:r>
            <a:endParaRPr sz="1800"/>
          </a:p>
          <a:p>
            <a:pPr indent="-342900" lvl="0" marL="457200" rtl="0" algn="l">
              <a:spcBef>
                <a:spcPts val="0"/>
              </a:spcBef>
              <a:spcAft>
                <a:spcPts val="0"/>
              </a:spcAft>
              <a:buSzPts val="1800"/>
              <a:buAutoNum type="arabicPeriod"/>
            </a:pPr>
            <a:r>
              <a:rPr lang="en-GB" sz="1800"/>
              <a:t>PCMA Day 1st Nov to be observed at a bigger scale to draw the attention. Resource mobilisation possibilities.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483" name="Google Shape;483;p73"/>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484" name="Google Shape;484;p73"/>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Opportunities and identified products for RM</a:t>
            </a:r>
            <a:endParaRPr b="1" sz="25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Google Shape;125;p29"/>
          <p:cNvSpPr txBox="1"/>
          <p:nvPr/>
        </p:nvSpPr>
        <p:spPr>
          <a:xfrm>
            <a:off x="189300" y="892825"/>
            <a:ext cx="8635200" cy="36984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Counselling of EMGs, </a:t>
            </a:r>
            <a:r>
              <a:rPr lang="en-GB" sz="2400"/>
              <a:t>spouses</a:t>
            </a:r>
            <a:r>
              <a:rPr lang="en-GB" sz="2400"/>
              <a:t> and in-laws and reinforcing the information and knowledge on adversities of pregnancy at earlier age and other advantages of postponement and spacing between the pregnancies. </a:t>
            </a:r>
            <a:endParaRPr sz="2400"/>
          </a:p>
          <a:p>
            <a:pPr indent="-381000" lvl="0" marL="457200" rtl="0" algn="l">
              <a:spcBef>
                <a:spcPts val="0"/>
              </a:spcBef>
              <a:spcAft>
                <a:spcPts val="0"/>
              </a:spcAft>
              <a:buSzPts val="2400"/>
              <a:buAutoNum type="arabicPeriod"/>
            </a:pPr>
            <a:r>
              <a:rPr lang="en-GB" sz="2400"/>
              <a:t>Counselling and encouraging EMGs, </a:t>
            </a:r>
            <a:r>
              <a:rPr lang="en-GB" sz="2400"/>
              <a:t>Counselling</a:t>
            </a:r>
            <a:r>
              <a:rPr lang="en-GB" sz="2400"/>
              <a:t> the </a:t>
            </a:r>
            <a:r>
              <a:rPr lang="en-GB" sz="2400"/>
              <a:t>spouses</a:t>
            </a:r>
            <a:r>
              <a:rPr lang="en-GB" sz="2400"/>
              <a:t> and dialogue with in-laws</a:t>
            </a:r>
            <a:endParaRPr sz="2400"/>
          </a:p>
          <a:p>
            <a:pPr indent="-381000" lvl="0" marL="457200" rtl="0" algn="l">
              <a:spcBef>
                <a:spcPts val="0"/>
              </a:spcBef>
              <a:spcAft>
                <a:spcPts val="0"/>
              </a:spcAft>
              <a:buSzPts val="2400"/>
              <a:buAutoNum type="arabicPeriod"/>
            </a:pPr>
            <a:r>
              <a:rPr lang="en-GB" sz="2400"/>
              <a:t>Avoiding uniform skill training - exploring different trades.</a:t>
            </a:r>
            <a:r>
              <a:rPr lang="en-GB" sz="2400"/>
              <a:t>Linkage</a:t>
            </a:r>
            <a:r>
              <a:rPr lang="en-GB" sz="2400"/>
              <a:t> with Govt. sponsored schemes. </a:t>
            </a:r>
            <a:endParaRPr sz="2400"/>
          </a:p>
        </p:txBody>
      </p:sp>
      <p:pic>
        <p:nvPicPr>
          <p:cNvPr id="126" name="Google Shape;126;p29"/>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27" name="Google Shape;127;p29"/>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Solutions for</a:t>
            </a:r>
            <a:r>
              <a:rPr b="1" lang="en-GB" sz="2500">
                <a:solidFill>
                  <a:srgbClr val="FFFFFF"/>
                </a:solidFill>
              </a:rPr>
              <a:t> challenges faced in the year 2019</a:t>
            </a:r>
            <a:endParaRPr b="1" sz="2500">
              <a:solidFill>
                <a:srgbClr val="FFFFFF"/>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74"/>
          <p:cNvSpPr txBox="1"/>
          <p:nvPr/>
        </p:nvSpPr>
        <p:spPr>
          <a:xfrm>
            <a:off x="1024025" y="2163925"/>
            <a:ext cx="8731500" cy="3870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491" name="Google Shape;491;p74"/>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492" name="Google Shape;492;p74"/>
          <p:cNvSpPr txBox="1"/>
          <p:nvPr/>
        </p:nvSpPr>
        <p:spPr>
          <a:xfrm>
            <a:off x="19850" y="18025"/>
            <a:ext cx="7395900" cy="687000"/>
          </a:xfrm>
          <a:prstGeom prst="rect">
            <a:avLst/>
          </a:prstGeom>
          <a:noFill/>
          <a:ln>
            <a:noFill/>
          </a:ln>
        </p:spPr>
        <p:txBody>
          <a:bodyPr anchorCtr="0" anchor="t" bIns="91425" lIns="91425" spcFirstLastPara="1" rIns="91425" wrap="square" tIns="91425">
            <a:noAutofit/>
          </a:bodyPr>
          <a:lstStyle/>
          <a:p>
            <a:pPr indent="457200" lvl="0" marL="4572000" rtl="0" algn="l">
              <a:spcBef>
                <a:spcPts val="0"/>
              </a:spcBef>
              <a:spcAft>
                <a:spcPts val="0"/>
              </a:spcAft>
              <a:buNone/>
            </a:pPr>
            <a:r>
              <a:rPr b="1" lang="en-GB" sz="2500">
                <a:solidFill>
                  <a:srgbClr val="FFFFFF"/>
                </a:solidFill>
              </a:rPr>
              <a:t>Photographs</a:t>
            </a:r>
            <a:endParaRPr b="1" sz="2500">
              <a:solidFill>
                <a:srgbClr val="FFFFFF"/>
              </a:solidFill>
            </a:endParaRPr>
          </a:p>
        </p:txBody>
      </p:sp>
      <p:pic>
        <p:nvPicPr>
          <p:cNvPr id="493" name="Google Shape;493;p74"/>
          <p:cNvPicPr preferRelativeResize="0"/>
          <p:nvPr/>
        </p:nvPicPr>
        <p:blipFill>
          <a:blip r:embed="rId4">
            <a:alphaModFix/>
          </a:blip>
          <a:stretch>
            <a:fillRect/>
          </a:stretch>
        </p:blipFill>
        <p:spPr>
          <a:xfrm rot="-726420">
            <a:off x="195500" y="747826"/>
            <a:ext cx="3325281" cy="2216854"/>
          </a:xfrm>
          <a:prstGeom prst="rect">
            <a:avLst/>
          </a:prstGeom>
          <a:noFill/>
          <a:ln>
            <a:noFill/>
          </a:ln>
        </p:spPr>
      </p:pic>
      <p:pic>
        <p:nvPicPr>
          <p:cNvPr id="494" name="Google Shape;494;p74"/>
          <p:cNvPicPr preferRelativeResize="0"/>
          <p:nvPr/>
        </p:nvPicPr>
        <p:blipFill rotWithShape="1">
          <a:blip r:embed="rId5">
            <a:alphaModFix/>
          </a:blip>
          <a:srcRect b="0" l="0" r="0" t="19034"/>
          <a:stretch/>
        </p:blipFill>
        <p:spPr>
          <a:xfrm rot="-730267">
            <a:off x="657643" y="2934102"/>
            <a:ext cx="3274914" cy="2231146"/>
          </a:xfrm>
          <a:prstGeom prst="rect">
            <a:avLst/>
          </a:prstGeom>
          <a:noFill/>
          <a:ln>
            <a:noFill/>
          </a:ln>
        </p:spPr>
      </p:pic>
      <p:pic>
        <p:nvPicPr>
          <p:cNvPr id="495" name="Google Shape;495;p74"/>
          <p:cNvPicPr preferRelativeResize="0"/>
          <p:nvPr/>
        </p:nvPicPr>
        <p:blipFill rotWithShape="1">
          <a:blip r:embed="rId6">
            <a:alphaModFix/>
          </a:blip>
          <a:srcRect b="-3240" l="0" r="0" t="3240"/>
          <a:stretch/>
        </p:blipFill>
        <p:spPr>
          <a:xfrm rot="76">
            <a:off x="4340425" y="2358114"/>
            <a:ext cx="3529751" cy="2353150"/>
          </a:xfrm>
          <a:prstGeom prst="rect">
            <a:avLst/>
          </a:prstGeom>
          <a:noFill/>
          <a:ln>
            <a:noFill/>
          </a:ln>
        </p:spPr>
      </p:pic>
      <p:pic>
        <p:nvPicPr>
          <p:cNvPr id="496" name="Google Shape;496;p74"/>
          <p:cNvPicPr preferRelativeResize="0"/>
          <p:nvPr/>
        </p:nvPicPr>
        <p:blipFill>
          <a:blip r:embed="rId7">
            <a:alphaModFix/>
          </a:blip>
          <a:stretch>
            <a:fillRect/>
          </a:stretch>
        </p:blipFill>
        <p:spPr>
          <a:xfrm rot="1290376">
            <a:off x="6945979" y="866002"/>
            <a:ext cx="2783514" cy="1855670"/>
          </a:xfrm>
          <a:prstGeom prst="rect">
            <a:avLst/>
          </a:prstGeom>
          <a:noFill/>
          <a:ln>
            <a:noFill/>
          </a:ln>
        </p:spPr>
      </p:pic>
      <p:pic>
        <p:nvPicPr>
          <p:cNvPr id="497" name="Google Shape;497;p74"/>
          <p:cNvPicPr preferRelativeResize="0"/>
          <p:nvPr/>
        </p:nvPicPr>
        <p:blipFill>
          <a:blip r:embed="rId8">
            <a:alphaModFix/>
          </a:blip>
          <a:stretch>
            <a:fillRect/>
          </a:stretch>
        </p:blipFill>
        <p:spPr>
          <a:xfrm>
            <a:off x="9590426" y="3189487"/>
            <a:ext cx="2729652" cy="1819774"/>
          </a:xfrm>
          <a:prstGeom prst="rect">
            <a:avLst/>
          </a:prstGeom>
          <a:noFill/>
          <a:ln>
            <a:noFill/>
          </a:ln>
        </p:spPr>
      </p:pic>
      <p:pic>
        <p:nvPicPr>
          <p:cNvPr id="498" name="Google Shape;498;p74"/>
          <p:cNvPicPr preferRelativeResize="0"/>
          <p:nvPr/>
        </p:nvPicPr>
        <p:blipFill>
          <a:blip r:embed="rId9">
            <a:alphaModFix/>
          </a:blip>
          <a:stretch>
            <a:fillRect/>
          </a:stretch>
        </p:blipFill>
        <p:spPr>
          <a:xfrm>
            <a:off x="3877250" y="810100"/>
            <a:ext cx="3138480" cy="2092303"/>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3" name="Shape 503"/>
        <p:cNvGrpSpPr/>
        <p:nvPr/>
      </p:nvGrpSpPr>
      <p:grpSpPr>
        <a:xfrm>
          <a:off x="0" y="0"/>
          <a:ext cx="0" cy="0"/>
          <a:chOff x="0" y="0"/>
          <a:chExt cx="0" cy="0"/>
        </a:xfrm>
      </p:grpSpPr>
      <p:sp>
        <p:nvSpPr>
          <p:cNvPr id="504" name="Google Shape;504;p75"/>
          <p:cNvSpPr txBox="1"/>
          <p:nvPr/>
        </p:nvSpPr>
        <p:spPr>
          <a:xfrm>
            <a:off x="1264200" y="1977775"/>
            <a:ext cx="5775300" cy="773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3200"/>
              <a:t>TdH-NL</a:t>
            </a:r>
            <a:endParaRPr b="1" sz="3200"/>
          </a:p>
        </p:txBody>
      </p:sp>
      <p:pic>
        <p:nvPicPr>
          <p:cNvPr id="505" name="Google Shape;505;p75"/>
          <p:cNvPicPr preferRelativeResize="0"/>
          <p:nvPr/>
        </p:nvPicPr>
        <p:blipFill>
          <a:blip r:embed="rId3">
            <a:alphaModFix/>
          </a:blip>
          <a:stretch>
            <a:fillRect/>
          </a:stretch>
        </p:blipFill>
        <p:spPr>
          <a:xfrm>
            <a:off x="7870175" y="75025"/>
            <a:ext cx="1189824" cy="5730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0" name="Shape 510"/>
        <p:cNvGrpSpPr/>
        <p:nvPr/>
      </p:nvGrpSpPr>
      <p:grpSpPr>
        <a:xfrm>
          <a:off x="0" y="0"/>
          <a:ext cx="0" cy="0"/>
          <a:chOff x="0" y="0"/>
          <a:chExt cx="0" cy="0"/>
        </a:xfrm>
      </p:grpSpPr>
      <p:sp>
        <p:nvSpPr>
          <p:cNvPr id="511" name="Google Shape;511;p76"/>
          <p:cNvSpPr txBox="1"/>
          <p:nvPr/>
        </p:nvSpPr>
        <p:spPr>
          <a:xfrm>
            <a:off x="189300" y="892825"/>
            <a:ext cx="8638200" cy="23829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Mobilised resources from Comic Relief fund along with consortium partners support </a:t>
            </a:r>
            <a:endParaRPr sz="2400"/>
          </a:p>
          <a:p>
            <a:pPr indent="-381000" lvl="0" marL="457200" rtl="0" algn="l">
              <a:spcBef>
                <a:spcPts val="0"/>
              </a:spcBef>
              <a:spcAft>
                <a:spcPts val="0"/>
              </a:spcAft>
              <a:buSzPts val="2400"/>
              <a:buAutoNum type="arabicPeriod"/>
            </a:pPr>
            <a:r>
              <a:rPr lang="en-GB" sz="2400"/>
              <a:t>Programme clarity has increased among the partner staff and management</a:t>
            </a:r>
            <a:endParaRPr sz="2400"/>
          </a:p>
          <a:p>
            <a:pPr indent="-381000" lvl="0" marL="457200" rtl="0" algn="l">
              <a:spcBef>
                <a:spcPts val="0"/>
              </a:spcBef>
              <a:spcAft>
                <a:spcPts val="0"/>
              </a:spcAft>
              <a:buSzPts val="2400"/>
              <a:buAutoNum type="arabicPeriod"/>
            </a:pPr>
            <a:r>
              <a:rPr lang="en-GB" sz="2400"/>
              <a:t>EMGs participation in programme activities has increased</a:t>
            </a:r>
            <a:endParaRPr sz="2400"/>
          </a:p>
          <a:p>
            <a:pPr indent="0" lvl="0" marL="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p:txBody>
      </p:sp>
      <p:pic>
        <p:nvPicPr>
          <p:cNvPr id="512" name="Google Shape;512;p76"/>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513" name="Google Shape;513;p76"/>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800">
                <a:solidFill>
                  <a:srgbClr val="FFFFFF"/>
                </a:solidFill>
              </a:rPr>
              <a:t>Three major achievements in the year 2019</a:t>
            </a:r>
            <a:endParaRPr b="1" sz="2800">
              <a:solidFill>
                <a:srgbClr val="FFFFFF"/>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8" name="Shape 518"/>
        <p:cNvGrpSpPr/>
        <p:nvPr/>
      </p:nvGrpSpPr>
      <p:grpSpPr>
        <a:xfrm>
          <a:off x="0" y="0"/>
          <a:ext cx="0" cy="0"/>
          <a:chOff x="0" y="0"/>
          <a:chExt cx="0" cy="0"/>
        </a:xfrm>
      </p:grpSpPr>
      <p:sp>
        <p:nvSpPr>
          <p:cNvPr id="519" name="Google Shape;519;p77"/>
          <p:cNvSpPr txBox="1"/>
          <p:nvPr/>
        </p:nvSpPr>
        <p:spPr>
          <a:xfrm>
            <a:off x="189300" y="892825"/>
            <a:ext cx="8547600" cy="1628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Resource Mobilisation for further expansion by involving consortium partners</a:t>
            </a:r>
            <a:endParaRPr sz="2400"/>
          </a:p>
          <a:p>
            <a:pPr indent="-381000" lvl="0" marL="457200" rtl="0" algn="l">
              <a:spcBef>
                <a:spcPts val="0"/>
              </a:spcBef>
              <a:spcAft>
                <a:spcPts val="0"/>
              </a:spcAft>
              <a:buSzPts val="2400"/>
              <a:buAutoNum type="arabicPeriod"/>
            </a:pPr>
            <a:r>
              <a:rPr lang="en-GB" sz="2400"/>
              <a:t>Expected level of quality in both qualitative and quantitative reports; finance report to some extent OK</a:t>
            </a:r>
            <a:endParaRPr sz="2400"/>
          </a:p>
          <a:p>
            <a:pPr indent="-381000" lvl="0" marL="457200" rtl="0" algn="l">
              <a:spcBef>
                <a:spcPts val="0"/>
              </a:spcBef>
              <a:spcAft>
                <a:spcPts val="0"/>
              </a:spcAft>
              <a:buSzPts val="2400"/>
              <a:buAutoNum type="arabicPeriod"/>
            </a:pPr>
            <a:r>
              <a:rPr lang="en-GB" sz="2400"/>
              <a:t>Collecting on-time and quality reports from partners</a:t>
            </a:r>
            <a:endParaRPr sz="2400"/>
          </a:p>
        </p:txBody>
      </p:sp>
      <p:pic>
        <p:nvPicPr>
          <p:cNvPr id="520" name="Google Shape;520;p77"/>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521" name="Google Shape;521;p77"/>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major challenges faced in the year 2019</a:t>
            </a:r>
            <a:endParaRPr b="1" sz="2500">
              <a:solidFill>
                <a:srgbClr val="FFFFFF"/>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78"/>
          <p:cNvSpPr txBox="1"/>
          <p:nvPr/>
        </p:nvSpPr>
        <p:spPr>
          <a:xfrm>
            <a:off x="189300" y="892825"/>
            <a:ext cx="7988100" cy="16287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Encourage partners to identify funding opportunities by constant consultation</a:t>
            </a:r>
            <a:endParaRPr sz="2400"/>
          </a:p>
          <a:p>
            <a:pPr indent="-381000" lvl="0" marL="457200" rtl="0" algn="l">
              <a:spcBef>
                <a:spcPts val="0"/>
              </a:spcBef>
              <a:spcAft>
                <a:spcPts val="0"/>
              </a:spcAft>
              <a:buSzPts val="2400"/>
              <a:buAutoNum type="arabicPeriod"/>
            </a:pPr>
            <a:r>
              <a:rPr lang="en-GB" sz="2400"/>
              <a:t>Frequent feedback on the reports (still needs improvement)</a:t>
            </a:r>
            <a:endParaRPr sz="2400"/>
          </a:p>
          <a:p>
            <a:pPr indent="-381000" lvl="0" marL="457200" rtl="0" algn="l">
              <a:spcBef>
                <a:spcPts val="0"/>
              </a:spcBef>
              <a:spcAft>
                <a:spcPts val="0"/>
              </a:spcAft>
              <a:buSzPts val="2400"/>
              <a:buAutoNum type="arabicPeriod"/>
            </a:pPr>
            <a:r>
              <a:rPr lang="en-GB" sz="2400"/>
              <a:t>Frequent monitoring and handholding support</a:t>
            </a:r>
            <a:endParaRPr sz="2400"/>
          </a:p>
        </p:txBody>
      </p:sp>
      <p:pic>
        <p:nvPicPr>
          <p:cNvPr id="528" name="Google Shape;528;p78"/>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529" name="Google Shape;529;p78"/>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Solutions for challenges faced in the year 2019</a:t>
            </a:r>
            <a:endParaRPr b="1" sz="2500">
              <a:solidFill>
                <a:srgbClr val="FFFFFF"/>
              </a:solidFill>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4" name="Shape 534"/>
        <p:cNvGrpSpPr/>
        <p:nvPr/>
      </p:nvGrpSpPr>
      <p:grpSpPr>
        <a:xfrm>
          <a:off x="0" y="0"/>
          <a:ext cx="0" cy="0"/>
          <a:chOff x="0" y="0"/>
          <a:chExt cx="0" cy="0"/>
        </a:xfrm>
      </p:grpSpPr>
      <p:sp>
        <p:nvSpPr>
          <p:cNvPr id="535" name="Google Shape;535;p79"/>
          <p:cNvSpPr txBox="1"/>
          <p:nvPr/>
        </p:nvSpPr>
        <p:spPr>
          <a:xfrm>
            <a:off x="189300" y="892825"/>
            <a:ext cx="8651100" cy="29490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TdH direct implementation in one District</a:t>
            </a:r>
            <a:endParaRPr sz="2400"/>
          </a:p>
          <a:p>
            <a:pPr indent="-381000" lvl="0" marL="457200" rtl="0" algn="l">
              <a:spcBef>
                <a:spcPts val="0"/>
              </a:spcBef>
              <a:spcAft>
                <a:spcPts val="0"/>
              </a:spcAft>
              <a:buSzPts val="2400"/>
              <a:buAutoNum type="arabicPeriod"/>
            </a:pPr>
            <a:r>
              <a:rPr lang="en-GB" sz="2400"/>
              <a:t>Documentation of case stories (video and booklet)</a:t>
            </a:r>
            <a:endParaRPr sz="2400"/>
          </a:p>
          <a:p>
            <a:pPr indent="-381000" lvl="0" marL="457200" rtl="0" algn="l">
              <a:spcBef>
                <a:spcPts val="0"/>
              </a:spcBef>
              <a:spcAft>
                <a:spcPts val="0"/>
              </a:spcAft>
              <a:buSzPts val="2400"/>
              <a:buAutoNum type="arabicPeriod"/>
            </a:pPr>
            <a:r>
              <a:rPr lang="en-GB" sz="2400"/>
              <a:t>Providing RF support in few locations</a:t>
            </a:r>
            <a:endParaRPr sz="2400"/>
          </a:p>
        </p:txBody>
      </p:sp>
      <p:pic>
        <p:nvPicPr>
          <p:cNvPr id="536" name="Google Shape;536;p79"/>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537" name="Google Shape;537;p79"/>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Innovation experimented in the year 2019</a:t>
            </a:r>
            <a:endParaRPr b="1" sz="2500">
              <a:solidFill>
                <a:srgbClr val="FFFFFF"/>
              </a:solidFill>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80"/>
          <p:cNvSpPr txBox="1"/>
          <p:nvPr/>
        </p:nvSpPr>
        <p:spPr>
          <a:xfrm>
            <a:off x="189300" y="892825"/>
            <a:ext cx="8601000" cy="3346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Focus more on Resource Mobilisation</a:t>
            </a:r>
            <a:endParaRPr sz="2400"/>
          </a:p>
          <a:p>
            <a:pPr indent="-381000" lvl="0" marL="457200" rtl="0" algn="l">
              <a:spcBef>
                <a:spcPts val="0"/>
              </a:spcBef>
              <a:spcAft>
                <a:spcPts val="0"/>
              </a:spcAft>
              <a:buSzPts val="2400"/>
              <a:buAutoNum type="arabicPeriod"/>
            </a:pPr>
            <a:r>
              <a:rPr lang="en-GB" sz="2400"/>
              <a:t>Focus on documentation and reporting</a:t>
            </a:r>
            <a:endParaRPr sz="2400"/>
          </a:p>
          <a:p>
            <a:pPr indent="-381000" lvl="0" marL="457200" rtl="0" algn="l">
              <a:spcBef>
                <a:spcPts val="0"/>
              </a:spcBef>
              <a:spcAft>
                <a:spcPts val="0"/>
              </a:spcAft>
              <a:buSzPts val="2400"/>
              <a:buAutoNum type="arabicPeriod"/>
            </a:pPr>
            <a:r>
              <a:rPr lang="en-GB" sz="2400"/>
              <a:t>Encourage and involve promotional activities along with partners</a:t>
            </a:r>
            <a:endParaRPr sz="2400"/>
          </a:p>
          <a:p>
            <a:pPr indent="-381000" lvl="0" marL="457200" rtl="0" algn="l">
              <a:spcBef>
                <a:spcPts val="0"/>
              </a:spcBef>
              <a:spcAft>
                <a:spcPts val="0"/>
              </a:spcAft>
              <a:buSzPts val="2400"/>
              <a:buAutoNum type="arabicPeriod"/>
            </a:pPr>
            <a:r>
              <a:rPr lang="en-GB" sz="2400"/>
              <a:t>Involvement in state advocacy activities</a:t>
            </a:r>
            <a:endParaRPr sz="2400"/>
          </a:p>
          <a:p>
            <a:pPr indent="-381000" lvl="0" marL="457200" rtl="0" algn="l">
              <a:spcBef>
                <a:spcPts val="0"/>
              </a:spcBef>
              <a:spcAft>
                <a:spcPts val="0"/>
              </a:spcAft>
              <a:buSzPts val="2400"/>
              <a:buAutoNum type="arabicPeriod"/>
            </a:pPr>
            <a:r>
              <a:rPr lang="en-GB" sz="2400"/>
              <a:t>Plan for expansion of IMAGE along with partners</a:t>
            </a:r>
            <a:endParaRPr sz="2400"/>
          </a:p>
          <a:p>
            <a:pPr indent="0" lvl="0" marL="45720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544" name="Google Shape;544;p80"/>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545" name="Google Shape;545;p80"/>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Five highlighted project plan for the year 2020</a:t>
            </a:r>
            <a:endParaRPr b="1" sz="2500">
              <a:solidFill>
                <a:srgbClr val="FFFFFF"/>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81"/>
          <p:cNvSpPr txBox="1"/>
          <p:nvPr/>
        </p:nvSpPr>
        <p:spPr>
          <a:xfrm>
            <a:off x="189300" y="870050"/>
            <a:ext cx="8359800" cy="3744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600"/>
          </a:p>
          <a:p>
            <a:pPr indent="0" lvl="0" marL="0" rtl="0" algn="l">
              <a:spcBef>
                <a:spcPts val="0"/>
              </a:spcBef>
              <a:spcAft>
                <a:spcPts val="0"/>
              </a:spcAft>
              <a:buNone/>
            </a:pPr>
            <a:r>
              <a:rPr lang="en-GB" sz="1800"/>
              <a:t>Child Participation</a:t>
            </a:r>
            <a:endParaRPr sz="1800"/>
          </a:p>
          <a:p>
            <a:pPr indent="-342900" lvl="0" marL="457200" rtl="0" algn="l">
              <a:spcBef>
                <a:spcPts val="0"/>
              </a:spcBef>
              <a:spcAft>
                <a:spcPts val="0"/>
              </a:spcAft>
              <a:buSzPts val="1800"/>
              <a:buAutoNum type="arabicPeriod"/>
            </a:pPr>
            <a:r>
              <a:rPr lang="en-GB" sz="1800"/>
              <a:t>Capture the activities of child participation</a:t>
            </a:r>
            <a:endParaRPr sz="1800"/>
          </a:p>
          <a:p>
            <a:pPr indent="-342900" lvl="0" marL="457200" rtl="0" algn="l">
              <a:spcBef>
                <a:spcPts val="0"/>
              </a:spcBef>
              <a:spcAft>
                <a:spcPts val="0"/>
              </a:spcAft>
              <a:buSzPts val="1800"/>
              <a:buAutoNum type="arabicPeriod"/>
            </a:pPr>
            <a:r>
              <a:rPr lang="en-GB" sz="1800"/>
              <a:t>Increase the involvement of children in planning, monitoring and evaluation process</a:t>
            </a:r>
            <a:endParaRPr sz="1800"/>
          </a:p>
          <a:p>
            <a:pPr indent="-342900" lvl="0" marL="457200" rtl="0" algn="l">
              <a:spcBef>
                <a:spcPts val="0"/>
              </a:spcBef>
              <a:spcAft>
                <a:spcPts val="0"/>
              </a:spcAft>
              <a:buSzPts val="1800"/>
              <a:buAutoNum type="arabicPeriod"/>
            </a:pPr>
            <a:r>
              <a:rPr lang="en-GB" sz="1800"/>
              <a:t>Collect the feedback from the children and share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GB" sz="1800"/>
              <a:t>Gender Mainstreaming</a:t>
            </a:r>
            <a:endParaRPr sz="1800"/>
          </a:p>
          <a:p>
            <a:pPr indent="-342900" lvl="0" marL="457200" rtl="0" algn="l">
              <a:spcBef>
                <a:spcPts val="0"/>
              </a:spcBef>
              <a:spcAft>
                <a:spcPts val="0"/>
              </a:spcAft>
              <a:buSzPts val="1800"/>
              <a:buAutoNum type="arabicPeriod"/>
            </a:pPr>
            <a:r>
              <a:rPr lang="en-GB" sz="1800"/>
              <a:t>Organise training programme on gender mainstreaming</a:t>
            </a:r>
            <a:endParaRPr sz="1800"/>
          </a:p>
          <a:p>
            <a:pPr indent="-342900" lvl="0" marL="457200" rtl="0" algn="l">
              <a:spcBef>
                <a:spcPts val="0"/>
              </a:spcBef>
              <a:spcAft>
                <a:spcPts val="0"/>
              </a:spcAft>
              <a:buSzPts val="1800"/>
              <a:buAutoNum type="arabicPeriod"/>
            </a:pPr>
            <a:r>
              <a:rPr lang="en-GB" sz="1800"/>
              <a:t>Ensure case studies on gender mainstreaming </a:t>
            </a:r>
            <a:endParaRPr sz="1800"/>
          </a:p>
          <a:p>
            <a:pPr indent="-342900" lvl="0" marL="457200" rtl="0" algn="l">
              <a:spcBef>
                <a:spcPts val="0"/>
              </a:spcBef>
              <a:spcAft>
                <a:spcPts val="0"/>
              </a:spcAft>
              <a:buSzPts val="1800"/>
              <a:buAutoNum type="arabicPeriod"/>
            </a:pPr>
            <a:r>
              <a:rPr lang="en-GB" sz="1800"/>
              <a:t>To support partners to have their own Gender policies</a:t>
            </a:r>
            <a:endParaRPr sz="1800"/>
          </a:p>
          <a:p>
            <a:pPr indent="0" lvl="0" marL="457200" rtl="0" algn="l">
              <a:spcBef>
                <a:spcPts val="0"/>
              </a:spcBef>
              <a:spcAft>
                <a:spcPts val="0"/>
              </a:spcAft>
              <a:buNone/>
            </a:pPr>
            <a:r>
              <a:t/>
            </a:r>
            <a:endParaRPr sz="1800"/>
          </a:p>
          <a:p>
            <a:pPr indent="0" lvl="0" marL="0" rtl="0" algn="l">
              <a:spcBef>
                <a:spcPts val="0"/>
              </a:spcBef>
              <a:spcAft>
                <a:spcPts val="0"/>
              </a:spcAft>
              <a:buNone/>
            </a:pPr>
            <a:r>
              <a:rPr lang="en-GB" sz="1800"/>
              <a:t>Inclusion of CWD</a:t>
            </a:r>
            <a:endParaRPr sz="1800"/>
          </a:p>
          <a:p>
            <a:pPr indent="-342900" lvl="0" marL="457200" rtl="0" algn="l">
              <a:spcBef>
                <a:spcPts val="0"/>
              </a:spcBef>
              <a:spcAft>
                <a:spcPts val="0"/>
              </a:spcAft>
              <a:buSzPts val="1800"/>
              <a:buAutoNum type="arabicPeriod"/>
            </a:pPr>
            <a:r>
              <a:rPr lang="en-GB" sz="1800">
                <a:solidFill>
                  <a:schemeClr val="dk1"/>
                </a:solidFill>
              </a:rPr>
              <a:t>To support partners to update the CPP including CWDs</a:t>
            </a:r>
            <a:endParaRPr sz="1800">
              <a:solidFill>
                <a:schemeClr val="dk1"/>
              </a:solidFill>
            </a:endParaRPr>
          </a:p>
          <a:p>
            <a:pPr indent="-342900" lvl="0" marL="457200" rtl="0" algn="l">
              <a:spcBef>
                <a:spcPts val="0"/>
              </a:spcBef>
              <a:spcAft>
                <a:spcPts val="0"/>
              </a:spcAft>
              <a:buSzPts val="1800"/>
              <a:buAutoNum type="arabicPeriod"/>
            </a:pPr>
            <a:r>
              <a:rPr lang="en-GB" sz="1800"/>
              <a:t>Ensure </a:t>
            </a:r>
            <a:r>
              <a:rPr lang="en-GB" sz="1800"/>
              <a:t>Identified</a:t>
            </a:r>
            <a:r>
              <a:rPr lang="en-GB" sz="1800"/>
              <a:t> EMGs with Disability are given top preference for inclusion  </a:t>
            </a:r>
            <a:endParaRPr sz="1800"/>
          </a:p>
          <a:p>
            <a:pPr indent="-342900" lvl="0" marL="457200" rtl="0" algn="l">
              <a:spcBef>
                <a:spcPts val="0"/>
              </a:spcBef>
              <a:spcAft>
                <a:spcPts val="0"/>
              </a:spcAft>
              <a:buSzPts val="1800"/>
              <a:buAutoNum type="arabicPeriod"/>
            </a:pPr>
            <a:r>
              <a:rPr lang="en-GB" sz="1800"/>
              <a:t>Ensure focal points in locations to take responsibility on programmes for CWD</a:t>
            </a:r>
            <a:endParaRPr sz="1800"/>
          </a:p>
          <a:p>
            <a:pPr indent="0" lvl="0" marL="0" rtl="0" algn="l">
              <a:spcBef>
                <a:spcPts val="0"/>
              </a:spcBef>
              <a:spcAft>
                <a:spcPts val="0"/>
              </a:spcAft>
              <a:buNone/>
            </a:pPr>
            <a:r>
              <a:t/>
            </a:r>
            <a:endParaRPr sz="1600"/>
          </a:p>
        </p:txBody>
      </p:sp>
      <p:pic>
        <p:nvPicPr>
          <p:cNvPr id="552" name="Google Shape;552;p81"/>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553" name="Google Shape;553;p81"/>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400">
                <a:solidFill>
                  <a:srgbClr val="FFFFFF"/>
                </a:solidFill>
              </a:rPr>
              <a:t>Highlight of plan for CCI 2020</a:t>
            </a:r>
            <a:endParaRPr b="1" sz="2400">
              <a:solidFill>
                <a:srgbClr val="FFFFFF"/>
              </a:solidFill>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8" name="Shape 558"/>
        <p:cNvGrpSpPr/>
        <p:nvPr/>
      </p:nvGrpSpPr>
      <p:grpSpPr>
        <a:xfrm>
          <a:off x="0" y="0"/>
          <a:ext cx="0" cy="0"/>
          <a:chOff x="0" y="0"/>
          <a:chExt cx="0" cy="0"/>
        </a:xfrm>
      </p:grpSpPr>
      <p:sp>
        <p:nvSpPr>
          <p:cNvPr id="559" name="Google Shape;559;p82"/>
          <p:cNvSpPr txBox="1"/>
          <p:nvPr/>
        </p:nvSpPr>
        <p:spPr>
          <a:xfrm>
            <a:off x="189300" y="892825"/>
            <a:ext cx="8731500" cy="334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2400"/>
          </a:p>
          <a:p>
            <a:pPr indent="-381000" lvl="0" marL="457200" rtl="0" algn="l">
              <a:spcBef>
                <a:spcPts val="0"/>
              </a:spcBef>
              <a:spcAft>
                <a:spcPts val="0"/>
              </a:spcAft>
              <a:buSzPts val="2400"/>
              <a:buAutoNum type="arabicPeriod"/>
            </a:pPr>
            <a:r>
              <a:rPr lang="en-GB" sz="2400"/>
              <a:t>Make directory of each districts possible products for RM</a:t>
            </a:r>
            <a:endParaRPr sz="2400"/>
          </a:p>
          <a:p>
            <a:pPr indent="-381000" lvl="0" marL="457200" rtl="0" algn="l">
              <a:spcBef>
                <a:spcPts val="0"/>
              </a:spcBef>
              <a:spcAft>
                <a:spcPts val="0"/>
              </a:spcAft>
              <a:buSzPts val="2400"/>
              <a:buAutoNum type="arabicPeriod"/>
            </a:pPr>
            <a:r>
              <a:rPr lang="en-GB" sz="2400"/>
              <a:t>Ensure sharing of information/ successes across among the partners</a:t>
            </a:r>
            <a:endParaRPr sz="2400"/>
          </a:p>
          <a:p>
            <a:pPr indent="-381000" lvl="0" marL="457200" rtl="0" algn="l">
              <a:spcBef>
                <a:spcPts val="0"/>
              </a:spcBef>
              <a:spcAft>
                <a:spcPts val="0"/>
              </a:spcAft>
              <a:buSzPts val="2400"/>
              <a:buAutoNum type="arabicPeriod"/>
            </a:pPr>
            <a:r>
              <a:rPr lang="en-GB" sz="2400"/>
              <a:t>Possibility of establishing help desk in locations</a:t>
            </a:r>
            <a:endParaRPr sz="2400"/>
          </a:p>
          <a:p>
            <a:pPr indent="0" lvl="0" marL="45720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560" name="Google Shape;560;p82"/>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561" name="Google Shape;561;p82"/>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Opportunities and identified products for RM</a:t>
            </a:r>
            <a:endParaRPr b="1" sz="2500">
              <a:solidFill>
                <a:srgbClr val="FFFFFF"/>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5" name="Shape 565"/>
        <p:cNvGrpSpPr/>
        <p:nvPr/>
      </p:nvGrpSpPr>
      <p:grpSpPr>
        <a:xfrm>
          <a:off x="0" y="0"/>
          <a:ext cx="0" cy="0"/>
          <a:chOff x="0" y="0"/>
          <a:chExt cx="0" cy="0"/>
        </a:xfrm>
      </p:grpSpPr>
      <p:sp>
        <p:nvSpPr>
          <p:cNvPr id="566" name="Google Shape;566;p83"/>
          <p:cNvSpPr txBox="1"/>
          <p:nvPr>
            <p:ph idx="1" type="body"/>
          </p:nvPr>
        </p:nvSpPr>
        <p:spPr>
          <a:xfrm>
            <a:off x="457200" y="1059656"/>
            <a:ext cx="8229600" cy="3394500"/>
          </a:xfrm>
          <a:prstGeom prst="rect">
            <a:avLst/>
          </a:prstGeom>
        </p:spPr>
        <p:txBody>
          <a:bodyPr anchorCtr="0" anchor="ctr" bIns="91425" lIns="91425" spcFirstLastPara="1" rIns="91425" wrap="square" tIns="91425">
            <a:noAutofit/>
          </a:bodyPr>
          <a:lstStyle/>
          <a:p>
            <a:pPr indent="0" lvl="0" marL="0" rtl="0" algn="ctr">
              <a:spcBef>
                <a:spcPts val="640"/>
              </a:spcBef>
              <a:spcAft>
                <a:spcPts val="0"/>
              </a:spcAft>
              <a:buNone/>
            </a:pPr>
            <a:r>
              <a:rPr lang="en-GB" sz="4400">
                <a:latin typeface="Lusitana"/>
                <a:ea typeface="Lusitana"/>
                <a:cs typeface="Lusitana"/>
                <a:sym typeface="Lusitana"/>
              </a:rPr>
              <a:t>Thank you!</a:t>
            </a:r>
            <a:endParaRPr sz="4400">
              <a:latin typeface="Lusitana"/>
              <a:ea typeface="Lusitana"/>
              <a:cs typeface="Lusitana"/>
              <a:sym typeface="Lusitan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30"/>
          <p:cNvSpPr txBox="1"/>
          <p:nvPr/>
        </p:nvSpPr>
        <p:spPr>
          <a:xfrm>
            <a:off x="189300" y="734775"/>
            <a:ext cx="8542500" cy="40236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SzPts val="2400"/>
              <a:buAutoNum type="arabicPeriod"/>
            </a:pPr>
            <a:r>
              <a:rPr lang="en-GB" sz="2400"/>
              <a:t>Involvement of local Government and Private Health Institutions in providing health care services to the EMGs and their family members. This proved to be effective, cheaper, scaled up and sustainable….</a:t>
            </a:r>
            <a:endParaRPr sz="2400"/>
          </a:p>
          <a:p>
            <a:pPr indent="-381000" lvl="0" marL="457200" rtl="0" algn="l">
              <a:spcBef>
                <a:spcPts val="0"/>
              </a:spcBef>
              <a:spcAft>
                <a:spcPts val="0"/>
              </a:spcAft>
              <a:buSzPts val="2400"/>
              <a:buAutoNum type="arabicPeriod"/>
            </a:pPr>
            <a:r>
              <a:rPr lang="en-GB" sz="2400"/>
              <a:t>Cost sharing in skill training in tailoring and house decorative items. No running cost is contributed from the </a:t>
            </a:r>
            <a:r>
              <a:rPr lang="en-GB" sz="2400"/>
              <a:t>project</a:t>
            </a:r>
            <a:r>
              <a:rPr lang="en-GB" sz="2400"/>
              <a:t> and rather the EMG  share the cost..</a:t>
            </a:r>
            <a:endParaRPr sz="2400"/>
          </a:p>
          <a:p>
            <a:pPr indent="-381000" lvl="0" marL="457200" rtl="0" algn="l">
              <a:spcBef>
                <a:spcPts val="0"/>
              </a:spcBef>
              <a:spcAft>
                <a:spcPts val="0"/>
              </a:spcAft>
              <a:buSzPts val="2400"/>
              <a:buAutoNum type="arabicPeriod"/>
            </a:pPr>
            <a:r>
              <a:rPr lang="en-GB" sz="2400"/>
              <a:t>Production IEC materials on Health issues and using ASHA workers as Resource Persons of Health training to EMGs</a:t>
            </a:r>
            <a:endParaRPr sz="2400"/>
          </a:p>
        </p:txBody>
      </p:sp>
      <p:pic>
        <p:nvPicPr>
          <p:cNvPr id="134" name="Google Shape;134;p30"/>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35" name="Google Shape;135;p30"/>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Three Innovation experimented</a:t>
            </a:r>
            <a:r>
              <a:rPr b="1" lang="en-GB" sz="2500">
                <a:solidFill>
                  <a:srgbClr val="FFFFFF"/>
                </a:solidFill>
              </a:rPr>
              <a:t> in the year 2019</a:t>
            </a:r>
            <a:endParaRPr b="1" sz="25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31"/>
          <p:cNvSpPr txBox="1"/>
          <p:nvPr/>
        </p:nvSpPr>
        <p:spPr>
          <a:xfrm>
            <a:off x="189300" y="892825"/>
            <a:ext cx="8670900" cy="3851100"/>
          </a:xfrm>
          <a:prstGeom prst="rect">
            <a:avLst/>
          </a:prstGeom>
          <a:noFill/>
          <a:ln>
            <a:noFill/>
          </a:ln>
        </p:spPr>
        <p:txBody>
          <a:bodyPr anchorCtr="0" anchor="t" bIns="91425" lIns="91425" spcFirstLastPara="1" rIns="91425" wrap="square" tIns="91425">
            <a:noAutofit/>
          </a:bodyPr>
          <a:lstStyle/>
          <a:p>
            <a:pPr indent="-381000" lvl="0" marL="457200" rtl="0" algn="just">
              <a:spcBef>
                <a:spcPts val="0"/>
              </a:spcBef>
              <a:spcAft>
                <a:spcPts val="0"/>
              </a:spcAft>
              <a:buSzPts val="2400"/>
              <a:buAutoNum type="arabicPeriod"/>
            </a:pPr>
            <a:r>
              <a:rPr lang="en-GB" sz="2400"/>
              <a:t>Strengthening</a:t>
            </a:r>
            <a:r>
              <a:rPr lang="en-GB" sz="2400"/>
              <a:t> and capacity building of Child rights Clubs in all the 27 schools in the project locations</a:t>
            </a:r>
            <a:endParaRPr sz="2400"/>
          </a:p>
          <a:p>
            <a:pPr indent="-381000" lvl="0" marL="457200" rtl="0" algn="just">
              <a:spcBef>
                <a:spcPts val="0"/>
              </a:spcBef>
              <a:spcAft>
                <a:spcPts val="0"/>
              </a:spcAft>
              <a:buSzPts val="2400"/>
              <a:buAutoNum type="arabicPeriod"/>
            </a:pPr>
            <a:r>
              <a:rPr lang="en-GB" sz="2400"/>
              <a:t>Strengthening</a:t>
            </a:r>
            <a:r>
              <a:rPr lang="en-GB" sz="2400"/>
              <a:t> and sensitizing all the 9 CPCs in the project locations to address the issues of child rights </a:t>
            </a:r>
            <a:endParaRPr sz="2400"/>
          </a:p>
          <a:p>
            <a:pPr indent="-381000" lvl="0" marL="457200" rtl="0" algn="just">
              <a:spcBef>
                <a:spcPts val="0"/>
              </a:spcBef>
              <a:spcAft>
                <a:spcPts val="0"/>
              </a:spcAft>
              <a:buSzPts val="2400"/>
              <a:buAutoNum type="arabicPeriod"/>
            </a:pPr>
            <a:r>
              <a:rPr lang="en-GB" sz="2400"/>
              <a:t>Involvement of Govt. departments such as Education, Health, WCD, DCPU, PRI, Revenue, DLSA in the project </a:t>
            </a:r>
            <a:r>
              <a:rPr lang="en-GB" sz="2400"/>
              <a:t>implementation</a:t>
            </a:r>
            <a:r>
              <a:rPr lang="en-GB" sz="2400"/>
              <a:t>. </a:t>
            </a:r>
            <a:endParaRPr sz="2400"/>
          </a:p>
          <a:p>
            <a:pPr indent="-381000" lvl="0" marL="457200" rtl="0" algn="just">
              <a:spcBef>
                <a:spcPts val="0"/>
              </a:spcBef>
              <a:spcAft>
                <a:spcPts val="0"/>
              </a:spcAft>
              <a:buSzPts val="2400"/>
              <a:buAutoNum type="arabicPeriod"/>
            </a:pPr>
            <a:r>
              <a:rPr lang="en-GB" sz="2400"/>
              <a:t>Capacity building of change makers to sustain the initiated </a:t>
            </a:r>
            <a:r>
              <a:rPr lang="en-GB" sz="2400"/>
              <a:t>activities</a:t>
            </a:r>
            <a:r>
              <a:rPr lang="en-GB" sz="2400"/>
              <a:t> to be carried out</a:t>
            </a:r>
            <a:endParaRPr sz="2400"/>
          </a:p>
          <a:p>
            <a:pPr indent="-381000" lvl="0" marL="457200" rtl="0" algn="l">
              <a:spcBef>
                <a:spcPts val="0"/>
              </a:spcBef>
              <a:spcAft>
                <a:spcPts val="0"/>
              </a:spcAft>
              <a:buSzPts val="2400"/>
              <a:buAutoNum type="arabicPeriod"/>
            </a:pPr>
            <a:r>
              <a:rPr lang="en-GB" sz="2400"/>
              <a:t>Enhancing leadership qualities among the EMGs</a:t>
            </a:r>
            <a:endParaRPr sz="2400"/>
          </a:p>
          <a:p>
            <a:pPr indent="0" lvl="0" marL="0" rtl="0" algn="l">
              <a:spcBef>
                <a:spcPts val="0"/>
              </a:spcBef>
              <a:spcAft>
                <a:spcPts val="0"/>
              </a:spcAft>
              <a:buNone/>
            </a:pPr>
            <a:r>
              <a:t/>
            </a:r>
            <a:endParaRPr sz="2400"/>
          </a:p>
        </p:txBody>
      </p:sp>
      <p:pic>
        <p:nvPicPr>
          <p:cNvPr id="142" name="Google Shape;142;p31"/>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43" name="Google Shape;143;p31"/>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Five highlighted project plan for the year 2020</a:t>
            </a:r>
            <a:endParaRPr b="1" sz="25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32"/>
          <p:cNvSpPr txBox="1"/>
          <p:nvPr/>
        </p:nvSpPr>
        <p:spPr>
          <a:xfrm>
            <a:off x="189300" y="648025"/>
            <a:ext cx="8359800" cy="44151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en-GB" sz="1600"/>
              <a:t>Child Participation</a:t>
            </a:r>
            <a:endParaRPr b="1" sz="1600"/>
          </a:p>
          <a:p>
            <a:pPr indent="-330200" lvl="0" marL="457200" rtl="0" algn="just">
              <a:spcBef>
                <a:spcPts val="0"/>
              </a:spcBef>
              <a:spcAft>
                <a:spcPts val="0"/>
              </a:spcAft>
              <a:buSzPts val="1600"/>
              <a:buAutoNum type="arabicPeriod"/>
            </a:pPr>
            <a:r>
              <a:rPr lang="en-GB" sz="1600"/>
              <a:t>Involving EMG club members in Project </a:t>
            </a:r>
            <a:r>
              <a:rPr lang="en-GB" sz="1600"/>
              <a:t>Monitoring</a:t>
            </a:r>
            <a:r>
              <a:rPr lang="en-GB" sz="1600"/>
              <a:t> committees in all the three locations</a:t>
            </a:r>
            <a:endParaRPr sz="1600"/>
          </a:p>
          <a:p>
            <a:pPr indent="-330200" lvl="0" marL="457200" rtl="0" algn="just">
              <a:spcBef>
                <a:spcPts val="0"/>
              </a:spcBef>
              <a:spcAft>
                <a:spcPts val="0"/>
              </a:spcAft>
              <a:buSzPts val="1600"/>
              <a:buAutoNum type="arabicPeriod"/>
            </a:pPr>
            <a:r>
              <a:rPr lang="en-GB" sz="1600"/>
              <a:t>Formation, </a:t>
            </a:r>
            <a:r>
              <a:rPr lang="en-GB" sz="1600"/>
              <a:t>nurturing</a:t>
            </a:r>
            <a:r>
              <a:rPr lang="en-GB" sz="1600"/>
              <a:t> and </a:t>
            </a:r>
            <a:r>
              <a:rPr lang="en-GB" sz="1600"/>
              <a:t>strengthening</a:t>
            </a:r>
            <a:r>
              <a:rPr lang="en-GB" sz="1600"/>
              <a:t> a Taluk level network of Child Rights Club </a:t>
            </a:r>
            <a:endParaRPr sz="1600"/>
          </a:p>
          <a:p>
            <a:pPr indent="-330200" lvl="0" marL="457200" rtl="0" algn="just">
              <a:spcBef>
                <a:spcPts val="0"/>
              </a:spcBef>
              <a:spcAft>
                <a:spcPts val="0"/>
              </a:spcAft>
              <a:buSzPts val="1600"/>
              <a:buAutoNum type="arabicPeriod"/>
            </a:pPr>
            <a:r>
              <a:rPr lang="en-GB" sz="1600"/>
              <a:t>Effective functioning of Makkala Gram Sabhas in the project locations. (Training of teachers and GP members in cluster level)</a:t>
            </a:r>
            <a:endParaRPr sz="1600"/>
          </a:p>
          <a:p>
            <a:pPr indent="0" lvl="0" marL="0" rtl="0" algn="just">
              <a:spcBef>
                <a:spcPts val="0"/>
              </a:spcBef>
              <a:spcAft>
                <a:spcPts val="0"/>
              </a:spcAft>
              <a:buNone/>
            </a:pPr>
            <a:r>
              <a:rPr b="1" lang="en-GB" sz="1600"/>
              <a:t>Gender Mainstreaming</a:t>
            </a:r>
            <a:endParaRPr b="1" sz="1600"/>
          </a:p>
          <a:p>
            <a:pPr indent="-330200" lvl="0" marL="457200" rtl="0" algn="just">
              <a:spcBef>
                <a:spcPts val="0"/>
              </a:spcBef>
              <a:spcAft>
                <a:spcPts val="0"/>
              </a:spcAft>
              <a:buSzPts val="1600"/>
              <a:buAutoNum type="arabicPeriod"/>
            </a:pPr>
            <a:r>
              <a:rPr lang="en-GB" sz="1600"/>
              <a:t>Involving EMGs, SHGs and Women representatives of PRI in addressing the issues of child marriage.</a:t>
            </a:r>
            <a:endParaRPr sz="1600"/>
          </a:p>
          <a:p>
            <a:pPr indent="-330200" lvl="0" marL="457200" rtl="0" algn="just">
              <a:spcBef>
                <a:spcPts val="0"/>
              </a:spcBef>
              <a:spcAft>
                <a:spcPts val="0"/>
              </a:spcAft>
              <a:buSzPts val="1600"/>
              <a:buAutoNum type="arabicPeriod"/>
            </a:pPr>
            <a:r>
              <a:rPr lang="en-GB" sz="1600"/>
              <a:t>Addressing the GBV in the community and in Law enforcing authorities</a:t>
            </a:r>
            <a:endParaRPr sz="1600"/>
          </a:p>
          <a:p>
            <a:pPr indent="-330200" lvl="0" marL="457200" rtl="0" algn="just">
              <a:spcBef>
                <a:spcPts val="0"/>
              </a:spcBef>
              <a:spcAft>
                <a:spcPts val="0"/>
              </a:spcAft>
              <a:buSzPts val="1600"/>
              <a:buAutoNum type="arabicPeriod"/>
            </a:pPr>
            <a:r>
              <a:rPr lang="en-GB" sz="1600"/>
              <a:t>Targeting Spouses for sensitizing on GBV on EMGs and postponement of pregnancies and spacing between pregnancies </a:t>
            </a:r>
            <a:endParaRPr sz="1600"/>
          </a:p>
          <a:p>
            <a:pPr indent="0" lvl="0" marL="0" rtl="0" algn="just">
              <a:spcBef>
                <a:spcPts val="0"/>
              </a:spcBef>
              <a:spcAft>
                <a:spcPts val="0"/>
              </a:spcAft>
              <a:buNone/>
            </a:pPr>
            <a:r>
              <a:rPr b="1" lang="en-GB" sz="1600"/>
              <a:t>Inclusion of CWD</a:t>
            </a:r>
            <a:endParaRPr b="1" sz="1600"/>
          </a:p>
          <a:p>
            <a:pPr indent="-330200" lvl="0" marL="457200" rtl="0" algn="just">
              <a:spcBef>
                <a:spcPts val="0"/>
              </a:spcBef>
              <a:spcAft>
                <a:spcPts val="0"/>
              </a:spcAft>
              <a:buSzPts val="1600"/>
              <a:buAutoNum type="arabicPeriod"/>
            </a:pPr>
            <a:r>
              <a:rPr lang="en-GB" sz="1600"/>
              <a:t>Priority for CWD for continuing education and providing need based Social Security Services form the Government.</a:t>
            </a:r>
            <a:endParaRPr sz="1600"/>
          </a:p>
          <a:p>
            <a:pPr indent="-330200" lvl="0" marL="457200" rtl="0" algn="just">
              <a:spcBef>
                <a:spcPts val="0"/>
              </a:spcBef>
              <a:spcAft>
                <a:spcPts val="0"/>
              </a:spcAft>
              <a:buSzPts val="1600"/>
              <a:buAutoNum type="arabicPeriod"/>
            </a:pPr>
            <a:r>
              <a:rPr lang="en-GB" sz="1600"/>
              <a:t>Involvement of the CWD in the Child Rights Clubs.</a:t>
            </a:r>
            <a:endParaRPr sz="1600"/>
          </a:p>
          <a:p>
            <a:pPr indent="-330200" lvl="0" marL="457200" rtl="0" algn="just">
              <a:spcBef>
                <a:spcPts val="0"/>
              </a:spcBef>
              <a:spcAft>
                <a:spcPts val="0"/>
              </a:spcAft>
              <a:buSzPts val="1600"/>
              <a:buAutoNum type="arabicPeriod"/>
            </a:pPr>
            <a:r>
              <a:rPr lang="en-GB" sz="1600"/>
              <a:t>Addressing</a:t>
            </a:r>
            <a:r>
              <a:rPr lang="en-GB" sz="1600"/>
              <a:t> the issues of CWD in the local CPCs.</a:t>
            </a:r>
            <a:endParaRPr sz="1600"/>
          </a:p>
        </p:txBody>
      </p:sp>
      <p:pic>
        <p:nvPicPr>
          <p:cNvPr id="150" name="Google Shape;150;p32"/>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51" name="Google Shape;151;p32"/>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Highlight of plan for CCI 2020</a:t>
            </a:r>
            <a:endParaRPr b="1" sz="25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33"/>
          <p:cNvSpPr txBox="1"/>
          <p:nvPr/>
        </p:nvSpPr>
        <p:spPr>
          <a:xfrm>
            <a:off x="189300" y="892825"/>
            <a:ext cx="8731500" cy="3876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600"/>
              <a:t>Opportunities</a:t>
            </a:r>
            <a:endParaRPr b="1" sz="1600"/>
          </a:p>
          <a:p>
            <a:pPr indent="-330200" lvl="0" marL="457200" rtl="0" algn="l">
              <a:spcBef>
                <a:spcPts val="0"/>
              </a:spcBef>
              <a:spcAft>
                <a:spcPts val="0"/>
              </a:spcAft>
              <a:buSzPts val="1600"/>
              <a:buAutoNum type="arabicPeriod"/>
            </a:pPr>
            <a:r>
              <a:rPr lang="en-GB" sz="1600"/>
              <a:t>SEVAK foresees mobilization of CSR Funding to address the education, health and livelihood issues of EMGs - through partnership with  India CSR Connect.</a:t>
            </a:r>
            <a:endParaRPr sz="1600"/>
          </a:p>
          <a:p>
            <a:pPr indent="-330200" lvl="0" marL="457200" rtl="0" algn="l">
              <a:spcBef>
                <a:spcPts val="0"/>
              </a:spcBef>
              <a:spcAft>
                <a:spcPts val="0"/>
              </a:spcAft>
              <a:buSzPts val="1600"/>
              <a:buAutoNum type="arabicPeriod"/>
            </a:pPr>
            <a:r>
              <a:rPr lang="en-GB" sz="1600"/>
              <a:t>Taping resources from SEED division of Dept. of Science and Technology for </a:t>
            </a:r>
            <a:r>
              <a:rPr lang="en-GB" sz="1600"/>
              <a:t>sustainable</a:t>
            </a:r>
            <a:r>
              <a:rPr lang="en-GB" sz="1600"/>
              <a:t> Income and livelihood opportunities through intervention of innovative technologies.</a:t>
            </a:r>
            <a:endParaRPr sz="1600"/>
          </a:p>
          <a:p>
            <a:pPr indent="-330200" lvl="0" marL="457200" rtl="0" algn="l">
              <a:spcBef>
                <a:spcPts val="0"/>
              </a:spcBef>
              <a:spcAft>
                <a:spcPts val="0"/>
              </a:spcAft>
              <a:buSzPts val="1600"/>
              <a:buAutoNum type="arabicPeriod"/>
            </a:pPr>
            <a:r>
              <a:rPr lang="en-GB" sz="1600"/>
              <a:t>Involvement</a:t>
            </a:r>
            <a:r>
              <a:rPr lang="en-GB" sz="1600"/>
              <a:t> of Nehru Yuva Kendra (NYK) Sanghatan in skill development </a:t>
            </a:r>
            <a:r>
              <a:rPr lang="en-GB" sz="1600"/>
              <a:t>activities</a:t>
            </a:r>
            <a:r>
              <a:rPr lang="en-GB" sz="1600"/>
              <a:t> for EMGs</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b="1" lang="en-GB" sz="1600"/>
              <a:t>Products identified</a:t>
            </a:r>
            <a:endParaRPr b="1" sz="1600"/>
          </a:p>
          <a:p>
            <a:pPr indent="-330200" lvl="0" marL="457200" rtl="0" algn="l">
              <a:spcBef>
                <a:spcPts val="0"/>
              </a:spcBef>
              <a:spcAft>
                <a:spcPts val="0"/>
              </a:spcAft>
              <a:buSzPts val="1600"/>
              <a:buAutoNum type="arabicPeriod"/>
            </a:pPr>
            <a:r>
              <a:rPr lang="en-GB" sz="1600"/>
              <a:t>Health and nutrition enhancement</a:t>
            </a:r>
            <a:endParaRPr sz="1600"/>
          </a:p>
          <a:p>
            <a:pPr indent="-330200" lvl="0" marL="457200" rtl="0" algn="l">
              <a:spcBef>
                <a:spcPts val="0"/>
              </a:spcBef>
              <a:spcAft>
                <a:spcPts val="0"/>
              </a:spcAft>
              <a:buSzPts val="1600"/>
              <a:buAutoNum type="arabicPeriod"/>
            </a:pPr>
            <a:r>
              <a:rPr lang="en-GB" sz="1600"/>
              <a:t>Agro based livelihood opportunities - dairying, mushroom, …..</a:t>
            </a:r>
            <a:endParaRPr sz="1600"/>
          </a:p>
          <a:p>
            <a:pPr indent="-330200" lvl="0" marL="457200" rtl="0" algn="l">
              <a:spcBef>
                <a:spcPts val="0"/>
              </a:spcBef>
              <a:spcAft>
                <a:spcPts val="0"/>
              </a:spcAft>
              <a:buSzPts val="1600"/>
              <a:buAutoNum type="arabicPeriod"/>
            </a:pPr>
            <a:r>
              <a:rPr lang="en-GB" sz="1600"/>
              <a:t>Computer education, garment production, …..</a:t>
            </a:r>
            <a:endParaRPr sz="16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158" name="Google Shape;158;p33"/>
          <p:cNvPicPr preferRelativeResize="0"/>
          <p:nvPr/>
        </p:nvPicPr>
        <p:blipFill>
          <a:blip r:embed="rId3">
            <a:alphaModFix/>
          </a:blip>
          <a:stretch>
            <a:fillRect/>
          </a:stretch>
        </p:blipFill>
        <p:spPr>
          <a:xfrm>
            <a:off x="7870175" y="75025"/>
            <a:ext cx="1189824" cy="573000"/>
          </a:xfrm>
          <a:prstGeom prst="rect">
            <a:avLst/>
          </a:prstGeom>
          <a:noFill/>
          <a:ln>
            <a:noFill/>
          </a:ln>
        </p:spPr>
      </p:pic>
      <p:sp>
        <p:nvSpPr>
          <p:cNvPr id="159" name="Google Shape;159;p33"/>
          <p:cNvSpPr txBox="1"/>
          <p:nvPr/>
        </p:nvSpPr>
        <p:spPr>
          <a:xfrm>
            <a:off x="80500" y="18025"/>
            <a:ext cx="7464000" cy="687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sz="2500">
                <a:solidFill>
                  <a:srgbClr val="FFFFFF"/>
                </a:solidFill>
              </a:rPr>
              <a:t>Opportunities and identified products for RM</a:t>
            </a:r>
            <a:endParaRPr b="1" sz="25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resentatie_met payoff_2010">
  <a:themeElements>
    <a:clrScheme name="Presentatie_met payof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