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</p:sldIdLst>
  <p:sldSz cy="5143500" cx="9144000"/>
  <p:notesSz cx="6858000" cy="9144000"/>
  <p:embeddedFontLst>
    <p:embeddedFont>
      <p:font typeface="Lusitana"/>
      <p:regular r:id="rId94"/>
      <p:bold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7CEF67B-6549-4C90-91A5-12DCF77CB573}">
  <a:tblStyle styleId="{E7CEF67B-6549-4C90-91A5-12DCF77CB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310232E-91B9-4E74-B482-DAB28A38396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42" Type="http://schemas.openxmlformats.org/officeDocument/2006/relationships/slide" Target="slides/slide34.xml"/><Relationship Id="rId86" Type="http://schemas.openxmlformats.org/officeDocument/2006/relationships/slide" Target="slides/slide78.xml"/><Relationship Id="rId41" Type="http://schemas.openxmlformats.org/officeDocument/2006/relationships/slide" Target="slides/slide33.xml"/><Relationship Id="rId85" Type="http://schemas.openxmlformats.org/officeDocument/2006/relationships/slide" Target="slides/slide77.xml"/><Relationship Id="rId44" Type="http://schemas.openxmlformats.org/officeDocument/2006/relationships/slide" Target="slides/slide36.xml"/><Relationship Id="rId88" Type="http://schemas.openxmlformats.org/officeDocument/2006/relationships/slide" Target="slides/slide80.xml"/><Relationship Id="rId43" Type="http://schemas.openxmlformats.org/officeDocument/2006/relationships/slide" Target="slides/slide35.xml"/><Relationship Id="rId87" Type="http://schemas.openxmlformats.org/officeDocument/2006/relationships/slide" Target="slides/slide7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slide" Target="slides/slide71.xml"/><Relationship Id="rId34" Type="http://schemas.openxmlformats.org/officeDocument/2006/relationships/slide" Target="slides/slide26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95" Type="http://schemas.openxmlformats.org/officeDocument/2006/relationships/font" Target="fonts/Lusitana-bold.fntdata"/><Relationship Id="rId50" Type="http://schemas.openxmlformats.org/officeDocument/2006/relationships/slide" Target="slides/slide42.xml"/><Relationship Id="rId94" Type="http://schemas.openxmlformats.org/officeDocument/2006/relationships/font" Target="fonts/Lusitana-regular.fntdata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de5362f0f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2" name="Google Shape;132;g5de5362f0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5de5362f0f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e5362f0f_3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7" name="Google Shape;207;g5de5362f0f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5de5362f0f_3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e5362f0f_3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5" name="Google Shape;215;g5de5362f0f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5de5362f0f_3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de5362f0f_3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3" name="Google Shape;223;g5de5362f0f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5de5362f0f_3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de5362f0f_0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1" name="Google Shape;231;g5de5362f0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5de5362f0f_0_1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de5362f0f_0_2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9" name="Google Shape;239;g5de5362f0f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5de5362f0f_0_2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de5362f0f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7" name="Google Shape;247;g5de5362f0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5de5362f0f_0_1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de5362f0f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5" name="Google Shape;255;g5de5362f0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5de5362f0f_0_1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de5362f0f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3" name="Google Shape;263;g5de5362f0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5de5362f0f_0_1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de5362f0f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1" name="Google Shape;271;g5de5362f0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5de5362f0f_0_2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de5362f0f_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9" name="Google Shape;279;g5de5362f0f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5de5362f0f_6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de5362f0f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9" name="Google Shape;139;g5de5362f0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5de5362f0f_0_1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de5362f0f_6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6" name="Google Shape;286;g5de5362f0f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5de5362f0f_6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de5362f0f_6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5" name="Google Shape;295;g5de5362f0f_6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5de5362f0f_6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de5362f0f_6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3" name="Google Shape;303;g5de5362f0f_6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5de5362f0f_6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de5362f0f_6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1" name="Google Shape;311;g5de5362f0f_6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5de5362f0f_6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de5362f0f_6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9" name="Google Shape;319;g5de5362f0f_6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5de5362f0f_6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de5362f0f_6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7" name="Google Shape;327;g5de5362f0f_6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5de5362f0f_6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de5362f0f_6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5" name="Google Shape;335;g5de5362f0f_6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5de5362f0f_6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e5362f0f_6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3" name="Google Shape;343;g5de5362f0f_6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5de5362f0f_6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de5362f0f_6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1" name="Google Shape;351;g5de5362f0f_6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5de5362f0f_6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de5362f0f_6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9" name="Google Shape;359;g5de5362f0f_6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5de5362f0f_6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e5362f0f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7" name="Google Shape;147;g5de5362f0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5de5362f0f_0_1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de5362f0f_6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7" name="Google Shape;367;g5de5362f0f_6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5de5362f0f_6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de5362f0f_6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5" name="Google Shape;375;g5de5362f0f_6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5de5362f0f_6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de5362f0f_6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3" name="Google Shape;383;g5de5362f0f_6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5de5362f0f_6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e5362f0f_6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0" name="Google Shape;390;g5de5362f0f_6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5de5362f0f_6_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de5362f0f_6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9" name="Google Shape;399;g5de5362f0f_6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5de5362f0f_6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de5362f0f_6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7" name="Google Shape;407;g5de5362f0f_6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5de5362f0f_6_1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de5362f0f_6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5" name="Google Shape;415;g5de5362f0f_6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5de5362f0f_6_1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de5362f0f_6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3" name="Google Shape;423;g5de5362f0f_6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5de5362f0f_6_1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de5362f0f_6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1" name="Google Shape;431;g5de5362f0f_6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5de5362f0f_6_1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de5362f0f_6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9" name="Google Shape;439;g5de5362f0f_6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5de5362f0f_6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fee8d773_2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6" name="Google Shape;156;g5dfee8d773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dfee8d773_2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de5362f0f_6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47" name="Google Shape;447;g5de5362f0f_6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5de5362f0f_6_1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e1190258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5" name="Google Shape;455;g5e11902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5e1190258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de5362f0f_6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3" name="Google Shape;463;g5de5362f0f_6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5de5362f0f_6_1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de5362f0f_6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71" name="Google Shape;471;g5de5362f0f_6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5de5362f0f_6_1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de5362f0f_6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79" name="Google Shape;479;g5de5362f0f_6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5de5362f0f_6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de5362f0f_6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87" name="Google Shape;487;g5de5362f0f_6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5de5362f0f_6_1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de5362f0f_6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95" name="Google Shape;495;g5de5362f0f_6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5de5362f0f_6_1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de5362f0f_6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02" name="Google Shape;502;g5de5362f0f_6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5de5362f0f_6_1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de5362f0f_6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11" name="Google Shape;511;g5de5362f0f_6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5de5362f0f_6_1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de5362f0f_6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19" name="Google Shape;519;g5de5362f0f_6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5de5362f0f_6_2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fee8d773_2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6" name="Google Shape;166;g5dfee8d773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5dfee8d773_2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de5362f0f_6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27" name="Google Shape;527;g5de5362f0f_6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5de5362f0f_6_2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de5362f0f_6_2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35" name="Google Shape;535;g5de5362f0f_6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5de5362f0f_6_2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de5362f0f_6_2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43" name="Google Shape;543;g5de5362f0f_6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5de5362f0f_6_2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de5362f0f_6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51" name="Google Shape;551;g5de5362f0f_6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5de5362f0f_6_2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de5362f0f_6_2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59" name="Google Shape;559;g5de5362f0f_6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5de5362f0f_6_2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de5362f0f_6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7" name="Google Shape;567;g5de5362f0f_6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5de5362f0f_6_2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5de5362f0f_6_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5" name="Google Shape;575;g5de5362f0f_6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5de5362f0f_6_2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de5362f0f_6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83" name="Google Shape;583;g5de5362f0f_6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5de5362f0f_6_2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de5362f0f_6_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91" name="Google Shape;591;g5de5362f0f_6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5de5362f0f_6_2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de5362f0f_6_2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99" name="Google Shape;599;g5de5362f0f_6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5de5362f0f_6_2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de5362f0f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5" name="Google Shape;175;g5de5362f0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5de5362f0f_0_1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e11902589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06" name="Google Shape;606;g5e119025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5e11902589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5e11902589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15" name="Google Shape;615;g5e119025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5e11902589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5e11902589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3" name="Google Shape;623;g5e1190258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5e11902589_0_1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e11902589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31" name="Google Shape;631;g5e1190258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5e11902589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e11902589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39" name="Google Shape;639;g5e1190258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5e11902589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e11902589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47" name="Google Shape;647;g5e1190258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g5e11902589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e11902589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55" name="Google Shape;655;g5e1190258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5e11902589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5e11902589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3" name="Google Shape;663;g5e1190258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g5e11902589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5e11902589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71" name="Google Shape;671;g5e1190258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5e11902589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5e11902589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79" name="Google Shape;679;g5e1190258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5e11902589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de5362f0f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2" name="Google Shape;182;g5de5362f0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5de5362f0f_0_1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e11902589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7" name="Google Shape;687;g5e1190258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5e11902589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5e11902589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5" name="Google Shape;695;g5e1190258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5e11902589_0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e11902589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03" name="Google Shape;703;g5e1190258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5e11902589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5de5362f0f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11" name="Google Shape;711;g5de5362f0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5de5362f0f_0_1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5df550abd6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18" name="Google Shape;718;g5df550abd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</a:t>
            </a:r>
            <a:endParaRPr/>
          </a:p>
        </p:txBody>
      </p:sp>
      <p:sp>
        <p:nvSpPr>
          <p:cNvPr id="719" name="Google Shape;719;g5df550abd6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df550abd6_3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30" name="Google Shape;730;g5df550abd6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1" name="Google Shape;731;g5df550abd6_3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5df550abd6_3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1" name="Google Shape;741;g5df550abd6_3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2" name="Google Shape;742;g5df550abd6_3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5df550abd6_3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55" name="Google Shape;755;g5df550abd6_3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6" name="Google Shape;756;g5df550abd6_3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5df550abd6_3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4" name="Google Shape;764;g5df550abd6_3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5" name="Google Shape;765;g5df550abd6_3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5df550abd6_3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78" name="Google Shape;778;g5df550abd6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9" name="Google Shape;779;g5df550abd6_3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e5362f0f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1" name="Google Shape;191;g5de5362f0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5de5362f0f_0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5df550abd6_3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87" name="Google Shape;787;g5df550abd6_3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8" name="Google Shape;788;g5df550abd6_3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df550abd6_3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96" name="Google Shape;796;g5df550abd6_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7" name="Google Shape;797;g5df550abd6_3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dfee8d773_2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05" name="Google Shape;805;g5dfee8d773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g5dfee8d773_2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5dfee8d773_2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12" name="Google Shape;812;g5dfee8d773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5dfee8d773_2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5dfee8d773_2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20" name="Google Shape;820;g5dfee8d773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g5dfee8d773_2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5dfee8d773_2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28" name="Google Shape;828;g5dfee8d773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g5dfee8d773_2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de5362f0f_3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9" name="Google Shape;199;g5de5362f0f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5de5362f0f_3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05965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457200" y="105965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648200" y="105965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 rot="5400000">
            <a:off x="2874750" y="-1357894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 rot="5400000">
            <a:off x="5431050" y="1198350"/>
            <a:ext cx="44541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 rot="5400000">
            <a:off x="1240050" y="-782850"/>
            <a:ext cx="44541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" type="body"/>
          </p:nvPr>
        </p:nvSpPr>
        <p:spPr>
          <a:xfrm>
            <a:off x="457200" y="105965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" type="body"/>
          </p:nvPr>
        </p:nvSpPr>
        <p:spPr>
          <a:xfrm>
            <a:off x="457200" y="105965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2" type="body"/>
          </p:nvPr>
        </p:nvSpPr>
        <p:spPr>
          <a:xfrm>
            <a:off x="4648200" y="105965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3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3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35"/>
          <p:cNvSpPr txBox="1"/>
          <p:nvPr>
            <p:ph idx="1" type="body"/>
          </p:nvPr>
        </p:nvSpPr>
        <p:spPr>
          <a:xfrm rot="5400000">
            <a:off x="2874750" y="-1357894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/>
          <p:nvPr>
            <p:ph type="title"/>
          </p:nvPr>
        </p:nvSpPr>
        <p:spPr>
          <a:xfrm rot="5400000">
            <a:off x="5431050" y="1198350"/>
            <a:ext cx="44541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" type="body"/>
          </p:nvPr>
        </p:nvSpPr>
        <p:spPr>
          <a:xfrm rot="5400000">
            <a:off x="1240050" y="-782850"/>
            <a:ext cx="44541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htergrond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05965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htergrond" id="91" name="Google Shape;91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5"/>
          <p:cNvSpPr txBox="1"/>
          <p:nvPr>
            <p:ph type="title"/>
          </p:nvPr>
        </p:nvSpPr>
        <p:spPr>
          <a:xfrm>
            <a:off x="457200" y="0"/>
            <a:ext cx="8229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457200" y="105965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7.jpg"/><Relationship Id="rId6" Type="http://schemas.openxmlformats.org/officeDocument/2006/relationships/image" Target="../media/image5.png"/><Relationship Id="rId7" Type="http://schemas.openxmlformats.org/officeDocument/2006/relationships/image" Target="../media/image8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18.jpg"/><Relationship Id="rId6" Type="http://schemas.openxmlformats.org/officeDocument/2006/relationships/image" Target="../media/image1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Relationship Id="rId9" Type="http://schemas.openxmlformats.org/officeDocument/2006/relationships/image" Target="../media/image10.jpg"/><Relationship Id="rId5" Type="http://schemas.openxmlformats.org/officeDocument/2006/relationships/image" Target="../media/image5.pn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6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5.png"/><Relationship Id="rId6" Type="http://schemas.openxmlformats.org/officeDocument/2006/relationships/image" Target="../media/image8.jpg"/><Relationship Id="rId7" Type="http://schemas.openxmlformats.org/officeDocument/2006/relationships/image" Target="../media/image17.jpg"/><Relationship Id="rId8" Type="http://schemas.openxmlformats.org/officeDocument/2006/relationships/image" Target="../media/image19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/>
          <p:nvPr>
            <p:ph idx="1" type="body"/>
          </p:nvPr>
        </p:nvSpPr>
        <p:spPr>
          <a:xfrm>
            <a:off x="457200" y="1006078"/>
            <a:ext cx="8218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b="1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Karnataka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nitiatives for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arried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dolescent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irls’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mpowerment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lang="en-GB" sz="2800">
                <a:solidFill>
                  <a:schemeClr val="dk1"/>
                </a:solidFill>
              </a:rPr>
              <a:t>Mid term review and planning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GBV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11" name="Google Shape;211;p46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IEC/BCC materials produced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usage of IEC materials and counselling by Project Team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ASHAs house visit using IEC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Trainings, house visits by Field staff, counsellings, case interventions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ASHAs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Legal referral given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DLSA, SWADHAR Kendra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Health and Nutrition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19" name="Google Shape;219;p47"/>
          <p:cNvGraphicFramePr/>
          <p:nvPr/>
        </p:nvGraphicFramePr>
        <p:xfrm>
          <a:off x="150000" y="83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Direct 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Indirect Services</a:t>
                      </a:r>
                      <a:endParaRPr b="1" sz="9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Supplementary vitamins and nutrition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97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Supplementary Nutrition (multivitamins) provided (Vitamin Angels)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162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Through local PHCs and Health Department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Health check ups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Referral cases to Private hospitals and through organising medical check ups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By ASHAs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Nutritious counselling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191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Through Counselling, House visits and awareness through video clippings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113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House visits and counselling by ASHAs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Awareness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Through awareness and video clippings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Others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0" name="Google Shape;2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Social protection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27" name="Google Shape;227;p48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Services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Direct services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Indirect Services</a:t>
                      </a:r>
                      <a:endParaRPr b="1" sz="1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EMGs covered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Remarks</a:t>
                      </a:r>
                      <a:endParaRPr b="1" sz="10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EMGs covered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Remarks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Awareness creation on various civic IDs and entitlements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357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Awareness on Aadhar card, Ration card, Bank Account, Mathru poorna bhojana, Mathru Vandana, Swacch Bharat, Ujjwala Gas, Sukanya Samruddhi Yojana, Atal Pension Yojana etc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120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ASHAs and AWWs on Mathru Poorna Bhojana and Mathru Vandana schemes.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Availment of various civic IDs and entitlements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171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Aadhar Cards, Swachh Bharat (toilet), Bank Account, Ujwala Gas connecton, Sukanya Samruddhi, Matru Poorna Bhojana , Mathru Vandana Schemes, 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Through local Gram Panchayats, LPG Gas Agents, ASHA and AWWs.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Others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8" name="Google Shape;2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rgbClr val="FFFFFF"/>
                </a:solidFill>
              </a:rPr>
              <a:t>Networking and collaboration</a:t>
            </a:r>
            <a:endParaRPr b="1" sz="2500">
              <a:solidFill>
                <a:srgbClr val="FFFFFF"/>
              </a:solidFill>
            </a:endParaRPr>
          </a:p>
        </p:txBody>
      </p:sp>
      <p:graphicFrame>
        <p:nvGraphicFramePr>
          <p:cNvPr id="235" name="Google Shape;235;p49"/>
          <p:cNvGraphicFramePr/>
          <p:nvPr/>
        </p:nvGraphicFramePr>
        <p:xfrm>
          <a:off x="111550" y="60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949125"/>
                <a:gridCol w="7083325"/>
              </a:tblGrid>
              <a:tr h="47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Actors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Type of Network and collaboration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CSOs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One Network at District Level comprising of 23 Civil Society organisations / NGOs formed to address the issues of children in need of care and protection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 Workers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 total of 50 ASHA workers are working with the Project team as Change makers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Anganwadi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Informants on EMGs and collaborators in organising health and awareness programs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School Teachers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Collaborators for organising child rights related programmes in schools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CWC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Providing necessary care and protection of children in need of care and protection produced before it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Government officials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Providing necessary </a:t>
                      </a:r>
                      <a:r>
                        <a:rPr lang="en-GB" sz="1200"/>
                        <a:t>services</a:t>
                      </a:r>
                      <a:r>
                        <a:rPr lang="en-GB" sz="1200"/>
                        <a:t> to EMGs and their families concerned to their department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SLSA/DLSA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Legal Awareness, Legal services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Others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Childline 1098 - Referring </a:t>
                      </a:r>
                      <a:r>
                        <a:rPr lang="en-GB" sz="1200"/>
                        <a:t>children</a:t>
                      </a:r>
                      <a:r>
                        <a:rPr lang="en-GB" sz="1200"/>
                        <a:t> for need based services, Preventing Child marriages.  PHCs: Providing health services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6" name="Google Shape;2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Progress in Cross Cutting Issues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43" name="Google Shape;243;p50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CCIs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Progress made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Plan for next six month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 Participation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Formation and capacity building of Children club, EMGs club, Kishori clubs, Local Project Committee,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Developing evaluation mechanisms to understand knowledge and BCC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Mainstreaming gender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clubs, Spouse club formation and conducting regular meeting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Case study of EMGs on Gender mainstreaming / GBV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Inclusion of CWD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Revival of Child Protection policy of SEVAK, </a:t>
                      </a:r>
                      <a:r>
                        <a:rPr lang="en-GB"/>
                        <a:t>Empanelled</a:t>
                      </a:r>
                      <a:r>
                        <a:rPr lang="en-GB"/>
                        <a:t> with Dept. of Disabled Welfare for providing services for CWD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Providing need based services for CWD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Alternative care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44" name="Google Shape;2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innovative ideas experimented in the programme (1.6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251" name="Google Shape;251;p51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Vocational training provided in groups within the </a:t>
            </a:r>
            <a:r>
              <a:rPr b="1" lang="en-GB" sz="1900">
                <a:solidFill>
                  <a:schemeClr val="dk1"/>
                </a:solidFill>
              </a:rPr>
              <a:t>village</a:t>
            </a:r>
            <a:r>
              <a:rPr b="1" lang="en-GB" sz="1900">
                <a:solidFill>
                  <a:schemeClr val="dk1"/>
                </a:solidFill>
              </a:rPr>
              <a:t> resulted in increasing the participation of the EMGs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	Awareness on Govt. Schemes and entitlements and provision of   these entitlements helped to increase rapport and trust with EMGs and their </a:t>
            </a:r>
            <a:r>
              <a:rPr b="1" lang="en-GB" sz="1900">
                <a:solidFill>
                  <a:schemeClr val="dk1"/>
                </a:solidFill>
              </a:rPr>
              <a:t>families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Identification of ASHAs as Changemakers, </a:t>
            </a:r>
            <a:r>
              <a:rPr b="1" lang="en-GB" sz="1900">
                <a:solidFill>
                  <a:schemeClr val="dk1"/>
                </a:solidFill>
              </a:rPr>
              <a:t>enhancing</a:t>
            </a:r>
            <a:r>
              <a:rPr b="1" lang="en-GB" sz="1900">
                <a:solidFill>
                  <a:schemeClr val="dk1"/>
                </a:solidFill>
              </a:rPr>
              <a:t> their capacities and complementing in their tasks resulted in effective participation of ASHAs in the project and providing effective health services.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252" name="Google Shape;2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Creation of conducive environment for EMGs to voice out their concern in their families - They are heard now...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Attaining incoming earning skills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 Improvement in their health - SRHR</a:t>
            </a:r>
            <a:endParaRPr b="1" sz="1900">
              <a:solidFill>
                <a:schemeClr val="dk1"/>
              </a:solidFill>
            </a:endParaRPr>
          </a:p>
        </p:txBody>
      </p:sp>
      <p:sp>
        <p:nvSpPr>
          <p:cNvPr id="259" name="Google Shape;259;p52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Key </a:t>
            </a:r>
            <a:r>
              <a:rPr b="1" lang="en-GB" sz="1900">
                <a:solidFill>
                  <a:srgbClr val="FFFFFF"/>
                </a:solidFill>
              </a:rPr>
              <a:t>Outcomes in the programme (1.6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260" name="Google Shape;26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3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Challenges faced during implementation (1.6 years)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267" name="Google Shape;267;p53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Motivating EMGs for continuation of education (Education being low priority)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Convincing and effecting the postponement of first pregnancy of EMGs.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Identification and implementing feasible and viable Vocational / skill programmes for EMGs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268" name="Google Shape;2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4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Budget utilisation	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75" name="Google Shape;275;p54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58350"/>
                <a:gridCol w="1658350"/>
                <a:gridCol w="1658350"/>
                <a:gridCol w="1658350"/>
                <a:gridCol w="1658350"/>
              </a:tblGrid>
              <a:tr h="85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Year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Approved Budget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received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Utilised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Reason for variation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30,41,620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30,41,620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30,44,363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Bank interest of Rs. 6,102 utilizes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7,48,700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7,48,700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7,51,494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Opening Balance and Interest utilized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7,94,700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7,94,700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7,97,912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Bank interest utilized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45,85,020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45,85,020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45,93,769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76" name="Google Shape;2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5"/>
          <p:cNvSpPr txBox="1"/>
          <p:nvPr/>
        </p:nvSpPr>
        <p:spPr>
          <a:xfrm>
            <a:off x="1264200" y="1977775"/>
            <a:ext cx="57753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REACH, Bagalkot</a:t>
            </a:r>
            <a:endParaRPr b="1" sz="3900"/>
          </a:p>
        </p:txBody>
      </p:sp>
      <p:pic>
        <p:nvPicPr>
          <p:cNvPr id="283" name="Google Shape;28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/>
          <p:nvPr/>
        </p:nvSpPr>
        <p:spPr>
          <a:xfrm>
            <a:off x="185925" y="118700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IMAGE at a Glance</a:t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143" name="Google Shape;1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8"/>
          <p:cNvSpPr txBox="1"/>
          <p:nvPr/>
        </p:nvSpPr>
        <p:spPr>
          <a:xfrm>
            <a:off x="108400" y="648025"/>
            <a:ext cx="8648700" cy="4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 u="sng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Overall objective</a:t>
            </a:r>
            <a:endParaRPr b="1" sz="2100" u="sng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Empowering Early Married Girls towards Social and Economical Independence by Collectively Involving Govt, CSO’s and Community to be responsible in addressing the needs towards sustainability. </a:t>
            </a:r>
            <a:endParaRPr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Specific Programme Objectives</a:t>
            </a:r>
            <a:endParaRPr b="1" sz="21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-3143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usitana"/>
              <a:buAutoNum type="arabicPeriod"/>
            </a:pPr>
            <a:r>
              <a:rPr lang="en-GB" sz="21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To facilitate available health and social security services to early married girls and prevent from gender based violence &amp; adolescent pregnancy</a:t>
            </a:r>
            <a:endParaRPr sz="21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-3143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usitana"/>
              <a:buAutoNum type="arabicPeriod"/>
            </a:pPr>
            <a:r>
              <a:rPr lang="en-GB" sz="21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To facilitate increased access for early married girls to secondary education and job-oriented vocational trainings 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6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rgbClr val="FFFFFF"/>
                </a:solidFill>
              </a:rPr>
              <a:t>REACH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290" name="Google Shape;290;p56"/>
          <p:cNvSpPr txBox="1"/>
          <p:nvPr/>
        </p:nvSpPr>
        <p:spPr>
          <a:xfrm>
            <a:off x="472050" y="846225"/>
            <a:ext cx="8334000" cy="3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EMGs reached				: </a:t>
            </a:r>
            <a:r>
              <a:rPr lang="en-GB" sz="1900"/>
              <a:t>609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vulnerable children reached	: </a:t>
            </a:r>
            <a:r>
              <a:rPr lang="en-GB" sz="1900"/>
              <a:t>368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Social mobilisation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graphicFrame>
        <p:nvGraphicFramePr>
          <p:cNvPr id="291" name="Google Shape;291;p56"/>
          <p:cNvGraphicFramePr/>
          <p:nvPr/>
        </p:nvGraphicFramePr>
        <p:xfrm>
          <a:off x="780000" y="222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896500"/>
                <a:gridCol w="1896500"/>
                <a:gridCol w="1896500"/>
                <a:gridCol w="1896500"/>
              </a:tblGrid>
              <a:tr h="42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No of 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Members covered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Yet to enroll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46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EMGs/Kishori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11/15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118 / 236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140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6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Children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642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6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Spouse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27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114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14/11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326/118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0/60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92" name="Google Shape;29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SRHR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99" name="Google Shape;299;p57"/>
          <p:cNvGraphicFramePr/>
          <p:nvPr/>
        </p:nvGraphicFramePr>
        <p:xfrm>
          <a:off x="165850" y="8056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51075"/>
                <a:gridCol w="917000"/>
                <a:gridCol w="3639450"/>
                <a:gridCol w="840000"/>
                <a:gridCol w="1512775"/>
              </a:tblGrid>
              <a:tr h="3212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Direct 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Indirect Services</a:t>
                      </a:r>
                      <a:endParaRPr b="1" sz="9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76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7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Postponement of Pregnancies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Awareness and motivating EMGs &amp; her family for health effects and Services of mother &amp; child.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 &amp; SNEHA Clinic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4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Spacing between two children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Awareness creation and counselling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9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Family planning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Through awareness and counseling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7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Reproductive health care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Organized the health camps, referral to Health services.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1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Safe Menstrual cycle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96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medical help to check ups and guidance , counseling , Pads provided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46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Others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0" name="Google Shape;3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Education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307" name="Google Shape;307;p58"/>
          <p:cNvGraphicFramePr/>
          <p:nvPr/>
        </p:nvGraphicFramePr>
        <p:xfrm>
          <a:off x="448275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81250"/>
                <a:gridCol w="1177700"/>
                <a:gridCol w="2553550"/>
                <a:gridCol w="1166375"/>
                <a:gridCol w="1827375"/>
              </a:tblGrid>
              <a:tr h="4093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2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 EMGs identified out of the school we are follow up for providing Educational services  present 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Vocational Training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Tailoring, computer, Julawire  knitting - home decoration items.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Tuition services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8" name="Google Shape;3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GBV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315" name="Google Shape;315;p59"/>
          <p:cNvGraphicFramePr/>
          <p:nvPr/>
        </p:nvGraphicFramePr>
        <p:xfrm>
          <a:off x="176500" y="97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33000"/>
                <a:gridCol w="749400"/>
                <a:gridCol w="2902200"/>
                <a:gridCol w="872075"/>
                <a:gridCol w="240835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IEC/BCC materials produced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SRHR and health related printed IEC materials  distributed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IEC Material used the Programs.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Trainings, hose visits by Field staff, counselling, case interventions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ASHA intervention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Legal referral given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Refer to DLSA  and sheltered the Ujjwala Greh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    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Health and Nutrition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323" name="Google Shape;323;p60"/>
          <p:cNvGraphicFramePr/>
          <p:nvPr/>
        </p:nvGraphicFramePr>
        <p:xfrm>
          <a:off x="150000" y="83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Supplementary vitamins and nutrition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Supplementary Nutrition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ASHA &amp; WCD Dept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check ups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check up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ASHA worker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Nutritious counselling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Home visits and awareness through video clips &amp; Counseling,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AHSA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Programs and film Shows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4" name="Google Shape;3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1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Social protection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331" name="Google Shape;331;p61"/>
          <p:cNvGraphicFramePr/>
          <p:nvPr/>
        </p:nvGraphicFramePr>
        <p:xfrm>
          <a:off x="541288" y="8358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29700"/>
                <a:gridCol w="942700"/>
                <a:gridCol w="3084900"/>
                <a:gridCol w="1026725"/>
                <a:gridCol w="1464550"/>
              </a:tblGrid>
              <a:tr h="2926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342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 on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278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on Aadhar card, Ration card, Bank Account, Swacch Bharat, Sukanya Scheme etc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86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SHG &amp; Asha worker motivate and using the </a:t>
                      </a:r>
                      <a:r>
                        <a:rPr lang="en-GB"/>
                        <a:t>toilets</a:t>
                      </a:r>
                      <a:r>
                        <a:rPr lang="en-GB"/>
                        <a:t>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Availment of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Aadhar Cards, Swachh Bharat (toilet), Bank Account, Sukanya Scheme, Matru Poorna Scheme,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Toilets</a:t>
                      </a:r>
                      <a:r>
                        <a:rPr lang="en-GB"/>
                        <a:t> using </a:t>
                      </a:r>
                      <a:r>
                        <a:rPr lang="en-GB"/>
                        <a:t>avoid</a:t>
                      </a:r>
                      <a:r>
                        <a:rPr lang="en-GB"/>
                        <a:t> the open </a:t>
                      </a:r>
                      <a:r>
                        <a:rPr lang="en-GB"/>
                        <a:t>defecation</a:t>
                      </a:r>
                      <a:r>
                        <a:rPr lang="en-GB"/>
                        <a:t>.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2" name="Google Shape;33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2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rgbClr val="FFFFFF"/>
                </a:solidFill>
              </a:rPr>
              <a:t>Networking and collaboration</a:t>
            </a:r>
            <a:endParaRPr b="1" sz="2500">
              <a:solidFill>
                <a:srgbClr val="FFFFFF"/>
              </a:solidFill>
            </a:endParaRPr>
          </a:p>
        </p:txBody>
      </p:sp>
      <p:graphicFrame>
        <p:nvGraphicFramePr>
          <p:cNvPr id="339" name="Google Shape;339;p62"/>
          <p:cNvGraphicFramePr/>
          <p:nvPr/>
        </p:nvGraphicFramePr>
        <p:xfrm>
          <a:off x="111550" y="76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60400"/>
                <a:gridCol w="7288050"/>
              </a:tblGrid>
              <a:tr h="37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Actors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Type of Network and collaboration</a:t>
                      </a:r>
                      <a:endParaRPr b="1" sz="1100"/>
                    </a:p>
                  </a:txBody>
                  <a:tcPr marT="91425" marB="91425" marR="91425" marL="91425" anchor="ctr"/>
                </a:tc>
              </a:tr>
              <a:tr h="39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CSOs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DVANI Network at District Level 23 Civil Society organisations / NGOs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9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ASHA Workers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60 ASHA workers as a change Makers of IMAGE implement area.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Anganwadi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EMGs &amp; Collaboration to conducted the Health &amp; Nutrition Program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6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School Teachers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Organised the Child Marriage &amp; child rights related programmes in schools and motivation of EMGs to supportive way.    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4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CWC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Providing Necessary care and protection of children in need of care and protection produced before it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4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Government officials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Help to given space for Vocational training / program Hall in villages and Providing necessary service to EMGs.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0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SLSA/DLSA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Legal Awareness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6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Others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CHILDLINE -1098 - Referring </a:t>
                      </a:r>
                      <a:r>
                        <a:rPr lang="en-GB" sz="1100"/>
                        <a:t>children</a:t>
                      </a:r>
                      <a:r>
                        <a:rPr lang="en-GB" sz="1100"/>
                        <a:t> for need based services, Preventing Child marriages.  PHCs: Providing Health Services.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40" name="Google Shape;3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Progress in Cross Cutting Issues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347" name="Google Shape;347;p63"/>
          <p:cNvGraphicFramePr/>
          <p:nvPr/>
        </p:nvGraphicFramePr>
        <p:xfrm>
          <a:off x="164038" y="78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07300"/>
                <a:gridCol w="4672050"/>
                <a:gridCol w="2223300"/>
              </a:tblGrid>
              <a:tr h="36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CCIs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Progress made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Plan for next six month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15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Child Participation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Formation of Children clubs, Kishori Clubs, EMGs Club, Gram </a:t>
                      </a:r>
                      <a:r>
                        <a:rPr lang="en-GB" sz="1200"/>
                        <a:t>panchayat</a:t>
                      </a:r>
                      <a:r>
                        <a:rPr lang="en-GB" sz="1200"/>
                        <a:t> level Prevention of child marriage &amp; child rights Committee, Children </a:t>
                      </a:r>
                      <a:r>
                        <a:rPr lang="en-GB" sz="1200"/>
                        <a:t>Parliament</a:t>
                      </a:r>
                      <a:r>
                        <a:rPr lang="en-GB" sz="1200"/>
                        <a:t>, Children Grama sabhas, each clubs and programs we create </a:t>
                      </a:r>
                      <a:r>
                        <a:rPr lang="en-GB" sz="1200"/>
                        <a:t>atmosphere</a:t>
                      </a:r>
                      <a:r>
                        <a:rPr lang="en-GB" sz="1200"/>
                        <a:t> of Participation mode. Children club members </a:t>
                      </a:r>
                      <a:r>
                        <a:rPr lang="en-GB" sz="1200"/>
                        <a:t>initiative</a:t>
                      </a:r>
                      <a:r>
                        <a:rPr lang="en-GB" sz="1200"/>
                        <a:t> to activate the g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ram panchayath level Prevention of child marriage &amp; child rights Committee.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Formation of Taluk &amp; Dist level Children </a:t>
                      </a:r>
                      <a:r>
                        <a:rPr lang="en-GB" sz="1200"/>
                        <a:t>Federation</a:t>
                      </a:r>
                      <a:r>
                        <a:rPr lang="en-GB" sz="1200"/>
                        <a:t>,  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Action plan will prepare from the </a:t>
                      </a:r>
                      <a:r>
                        <a:rPr lang="en-GB" sz="1200"/>
                        <a:t>Federation.</a:t>
                      </a:r>
                      <a:r>
                        <a:rPr lang="en-GB" sz="1200"/>
                        <a:t>.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Mainstreaming gender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Clubs we discussion to create a sensitisation of gender. We </a:t>
                      </a:r>
                      <a:r>
                        <a:rPr lang="en-GB" sz="1200"/>
                        <a:t>concentrate</a:t>
                      </a:r>
                      <a:r>
                        <a:rPr lang="en-GB" sz="1200"/>
                        <a:t> both gender to involvement.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Film Screening to create awareness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94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Inclusion of CWD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VRW Meeting conducted and plan out the CWD to services. We </a:t>
                      </a:r>
                      <a:r>
                        <a:rPr lang="en-GB" sz="1200"/>
                        <a:t>referred</a:t>
                      </a:r>
                      <a:r>
                        <a:rPr lang="en-GB" sz="1200"/>
                        <a:t> to 1098 to booked the case  for Student pass for govt Buses. They done a letter </a:t>
                      </a:r>
                      <a:r>
                        <a:rPr lang="en-GB" sz="1200"/>
                        <a:t>correspondence</a:t>
                      </a:r>
                      <a:r>
                        <a:rPr lang="en-GB" sz="1200"/>
                        <a:t> to resolve the issue. 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Support to education and linkages to govt schemes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75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Alternative care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Sensitize</a:t>
                      </a:r>
                      <a:r>
                        <a:rPr lang="en-GB" sz="1200"/>
                        <a:t> the Child Rights to Child Care </a:t>
                      </a:r>
                      <a:r>
                        <a:rPr lang="en-GB" sz="1200"/>
                        <a:t>Institution</a:t>
                      </a:r>
                      <a:r>
                        <a:rPr lang="en-GB" sz="1200"/>
                        <a:t> -Training and orientation was conducted in allied of Govt deportment and crt support.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48" name="Google Shape;3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innovative ideas experimented in the programme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355" name="Google Shape;355;p64"/>
          <p:cNvSpPr txBox="1"/>
          <p:nvPr/>
        </p:nvSpPr>
        <p:spPr>
          <a:xfrm>
            <a:off x="297475" y="993350"/>
            <a:ext cx="85881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SHG Formation and Linkages to Govt schemes to support the EMGs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</a:t>
            </a:r>
            <a:r>
              <a:rPr b="1" lang="en-GB" sz="1900">
                <a:solidFill>
                  <a:schemeClr val="dk1"/>
                </a:solidFill>
              </a:rPr>
              <a:t>Jula Wire</a:t>
            </a:r>
            <a:r>
              <a:rPr b="1" lang="en-GB" sz="1900">
                <a:solidFill>
                  <a:schemeClr val="dk1"/>
                </a:solidFill>
              </a:rPr>
              <a:t> knitting - Home Decoration Items </a:t>
            </a:r>
            <a:r>
              <a:rPr b="1" lang="en-GB" sz="1900">
                <a:solidFill>
                  <a:schemeClr val="dk1"/>
                </a:solidFill>
              </a:rPr>
              <a:t>Exhibition</a:t>
            </a:r>
            <a:r>
              <a:rPr b="1" lang="en-GB" sz="1900">
                <a:solidFill>
                  <a:schemeClr val="dk1"/>
                </a:solidFill>
              </a:rPr>
              <a:t> in </a:t>
            </a:r>
            <a:r>
              <a:rPr b="1" lang="en-GB" sz="1900">
                <a:solidFill>
                  <a:schemeClr val="dk1"/>
                </a:solidFill>
              </a:rPr>
              <a:t>Deshpande</a:t>
            </a:r>
            <a:r>
              <a:rPr b="1" lang="en-GB" sz="1900">
                <a:solidFill>
                  <a:schemeClr val="dk1"/>
                </a:solidFill>
              </a:rPr>
              <a:t>    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       Foundation to explore the EMGs Skill And IMAGE Concept.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CCI Training and </a:t>
            </a:r>
            <a:r>
              <a:rPr b="1" lang="en-GB" sz="1900">
                <a:solidFill>
                  <a:schemeClr val="dk1"/>
                </a:solidFill>
              </a:rPr>
              <a:t>Orientation</a:t>
            </a:r>
            <a:r>
              <a:rPr b="1" lang="en-GB" sz="1900">
                <a:solidFill>
                  <a:schemeClr val="dk1"/>
                </a:solidFill>
              </a:rPr>
              <a:t> @ District level With </a:t>
            </a:r>
            <a:r>
              <a:rPr b="1" lang="en-GB" sz="1900">
                <a:solidFill>
                  <a:schemeClr val="dk1"/>
                </a:solidFill>
              </a:rPr>
              <a:t>collaboration</a:t>
            </a:r>
            <a:r>
              <a:rPr b="1" lang="en-GB" sz="1900">
                <a:solidFill>
                  <a:schemeClr val="dk1"/>
                </a:solidFill>
              </a:rPr>
              <a:t> of    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       WCD. 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356" name="Google Shape;35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5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Key Outcomes in the programme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363" name="Google Shape;363;p65"/>
          <p:cNvSpPr txBox="1"/>
          <p:nvPr/>
        </p:nvSpPr>
        <p:spPr>
          <a:xfrm>
            <a:off x="111550" y="648025"/>
            <a:ext cx="8810400" cy="42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1.School dropout is reduced.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2.</a:t>
            </a:r>
            <a:r>
              <a:rPr lang="en-GB" sz="1800">
                <a:solidFill>
                  <a:schemeClr val="dk1"/>
                </a:solidFill>
              </a:rPr>
              <a:t>prevented the </a:t>
            </a:r>
            <a:r>
              <a:rPr lang="en-GB" sz="1800">
                <a:solidFill>
                  <a:schemeClr val="dk1"/>
                </a:solidFill>
              </a:rPr>
              <a:t>Child marriage.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3. EMGs Improve the Health Aspects.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4.Self confidences EMGs &amp; </a:t>
            </a:r>
            <a:r>
              <a:rPr lang="en-GB" sz="1800">
                <a:solidFill>
                  <a:schemeClr val="dk1"/>
                </a:solidFill>
              </a:rPr>
              <a:t>Adolescent</a:t>
            </a:r>
            <a:r>
              <a:rPr lang="en-GB" sz="1800">
                <a:solidFill>
                  <a:schemeClr val="dk1"/>
                </a:solidFill>
              </a:rPr>
              <a:t> Girls.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5.EMGs skilled from Vocational Training </a:t>
            </a:r>
            <a:r>
              <a:rPr lang="en-GB" sz="1800">
                <a:solidFill>
                  <a:schemeClr val="dk1"/>
                </a:solidFill>
              </a:rPr>
              <a:t>&amp; Exposure @ DF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6. Reduced Child marriage.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7.EMGs is re-enrollment to school.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8.EMGs is continued to Education.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9.EMGs </a:t>
            </a:r>
            <a:r>
              <a:rPr lang="en-GB" sz="1800">
                <a:solidFill>
                  <a:schemeClr val="dk1"/>
                </a:solidFill>
              </a:rPr>
              <a:t>concentration</a:t>
            </a:r>
            <a:r>
              <a:rPr lang="en-GB" sz="1800">
                <a:solidFill>
                  <a:schemeClr val="dk1"/>
                </a:solidFill>
              </a:rPr>
              <a:t> on hygienic.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10.EMGs Open up to Problem sharing.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11. Community empower to went the Gram panchayath for asking their rights and services.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12. Register the cases 1098 for prevention/Shelter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64" name="Google Shape;36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"/>
          <p:cNvSpPr txBox="1"/>
          <p:nvPr>
            <p:ph idx="1" type="body"/>
          </p:nvPr>
        </p:nvSpPr>
        <p:spPr>
          <a:xfrm>
            <a:off x="272675" y="837550"/>
            <a:ext cx="8403000" cy="3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9"/>
          <p:cNvSpPr txBox="1"/>
          <p:nvPr/>
        </p:nvSpPr>
        <p:spPr>
          <a:xfrm>
            <a:off x="0" y="37525"/>
            <a:ext cx="7741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</a:rPr>
              <a:t>Intervention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153" name="Google Shape;153;p39"/>
          <p:cNvSpPr txBox="1"/>
          <p:nvPr/>
        </p:nvSpPr>
        <p:spPr>
          <a:xfrm>
            <a:off x="60875" y="837550"/>
            <a:ext cx="8826600" cy="4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62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sitana"/>
              <a:buChar char="●"/>
            </a:pPr>
            <a:r>
              <a:rPr b="1" lang="en-GB" sz="15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Intensive awareness raising on ill-effects of child marriage, importance of education and available education schemes to community leaders, families of vulnerable children, who has great influence on the issue of child marriage.   </a:t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-2762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sitana"/>
              <a:buChar char="●"/>
            </a:pPr>
            <a:r>
              <a:rPr b="1" lang="en-GB" sz="15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Capacity building of CSOs, and networks to address child marriage issues and promotion of education for early married adolescent girls.</a:t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-2762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sitana"/>
              <a:buChar char="●"/>
            </a:pPr>
            <a:r>
              <a:rPr b="1" lang="en-GB" sz="15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Lobby and advocacy with Government departments for strict enforcement of child marriage acts, including Karnataka State Commission for Protection of Child Rights (KSCPCR) and State Commission for Women (SCW)   </a:t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-2762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sitana"/>
              <a:buChar char="●"/>
            </a:pPr>
            <a:r>
              <a:rPr b="1" lang="en-GB" sz="15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Involvement of media in preventing child marriages - as media plays an important role in publication of such issues in a positive way to address child marriage issues.</a:t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 </a:t>
            </a:r>
            <a:endParaRPr b="1" sz="1500">
              <a:solidFill>
                <a:srgbClr val="000000"/>
              </a:solidFill>
              <a:latin typeface="Lusitana"/>
              <a:ea typeface="Lusitana"/>
              <a:cs typeface="Lusitana"/>
              <a:sym typeface="Lusitana"/>
            </a:endParaRPr>
          </a:p>
          <a:p>
            <a:pPr indent="-276225" lvl="0" marL="2661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sitana"/>
              <a:buChar char="●"/>
            </a:pPr>
            <a:r>
              <a:rPr b="1" lang="en-GB" sz="1500">
                <a:solidFill>
                  <a:srgbClr val="000000"/>
                </a:solidFill>
                <a:latin typeface="Lusitana"/>
                <a:ea typeface="Lusitana"/>
                <a:cs typeface="Lusitana"/>
                <a:sym typeface="Lusitana"/>
              </a:rPr>
              <a:t>Enabling and creating access for adolescent girls for secondary education - communities lack information on available various Government schemes to access them. </a:t>
            </a:r>
            <a:endParaRPr b="1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6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Challenges faced during implementation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371" name="Google Shape;371;p66"/>
          <p:cNvSpPr txBox="1"/>
          <p:nvPr/>
        </p:nvSpPr>
        <p:spPr>
          <a:xfrm>
            <a:off x="297475" y="917150"/>
            <a:ext cx="83367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Spouse Club meetings </a:t>
            </a:r>
            <a:r>
              <a:rPr b="1" lang="en-GB" sz="1900">
                <a:solidFill>
                  <a:schemeClr val="dk1"/>
                </a:solidFill>
              </a:rPr>
              <a:t>difficulty.</a:t>
            </a:r>
            <a:r>
              <a:rPr b="1" lang="en-GB" sz="1900">
                <a:solidFill>
                  <a:schemeClr val="dk1"/>
                </a:solidFill>
              </a:rPr>
              <a:t>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Postpone of </a:t>
            </a:r>
            <a:r>
              <a:rPr b="1" lang="en-GB" sz="1900">
                <a:solidFill>
                  <a:schemeClr val="dk1"/>
                </a:solidFill>
              </a:rPr>
              <a:t>Pregnancy difficult for who are living in Husband &amp;                         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     same village families.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 Non </a:t>
            </a:r>
            <a:r>
              <a:rPr b="1" lang="en-GB" sz="1900">
                <a:solidFill>
                  <a:schemeClr val="dk1"/>
                </a:solidFill>
              </a:rPr>
              <a:t>cooperation</a:t>
            </a:r>
            <a:r>
              <a:rPr b="1" lang="en-GB" sz="1900">
                <a:solidFill>
                  <a:schemeClr val="dk1"/>
                </a:solidFill>
              </a:rPr>
              <a:t> of Govt </a:t>
            </a:r>
            <a:r>
              <a:rPr b="1" lang="en-GB" sz="1900">
                <a:solidFill>
                  <a:schemeClr val="dk1"/>
                </a:solidFill>
              </a:rPr>
              <a:t>department</a:t>
            </a:r>
            <a:r>
              <a:rPr b="1" lang="en-GB" sz="1900">
                <a:solidFill>
                  <a:schemeClr val="dk1"/>
                </a:solidFill>
              </a:rPr>
              <a:t> and Families not given the    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      information of EMGs. 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372" name="Google Shape;3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7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Budget utilisation	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379" name="Google Shape;379;p67"/>
          <p:cNvGraphicFramePr/>
          <p:nvPr/>
        </p:nvGraphicFramePr>
        <p:xfrm>
          <a:off x="346813" y="94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122350"/>
                <a:gridCol w="1796200"/>
                <a:gridCol w="1674025"/>
                <a:gridCol w="1765825"/>
                <a:gridCol w="2268775"/>
              </a:tblGrid>
              <a:tr h="44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Year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Approved Budget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received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Utilised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Reason for variation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7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2018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30,15,620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30,15,620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30,23,784.44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Bank </a:t>
                      </a:r>
                      <a:r>
                        <a:rPr lang="en-GB"/>
                        <a:t>Interest</a:t>
                      </a:r>
                      <a:r>
                        <a:rPr lang="en-GB"/>
                        <a:t> Included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2019 Qtr 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7,76,525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7,76,525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7,60,533.82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2019 Qtr 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8,67,054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8,67,054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8,30,753.98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Total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46,59,199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46,59,199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46,15,072.24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0" name="Google Shape;3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8"/>
          <p:cNvSpPr txBox="1"/>
          <p:nvPr/>
        </p:nvSpPr>
        <p:spPr>
          <a:xfrm>
            <a:off x="1264200" y="1977775"/>
            <a:ext cx="57753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/>
              <a:t>PMSR, Kollegal</a:t>
            </a:r>
            <a:endParaRPr b="1" sz="3300"/>
          </a:p>
        </p:txBody>
      </p:sp>
      <p:pic>
        <p:nvPicPr>
          <p:cNvPr id="387" name="Google Shape;38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700">
                <a:solidFill>
                  <a:srgbClr val="FFFFFF"/>
                </a:solidFill>
              </a:rPr>
              <a:t>Reach</a:t>
            </a:r>
            <a:endParaRPr b="1" sz="3100">
              <a:solidFill>
                <a:srgbClr val="FFFFFF"/>
              </a:solidFill>
            </a:endParaRPr>
          </a:p>
        </p:txBody>
      </p:sp>
      <p:sp>
        <p:nvSpPr>
          <p:cNvPr id="394" name="Google Shape;394;p69"/>
          <p:cNvSpPr txBox="1"/>
          <p:nvPr/>
        </p:nvSpPr>
        <p:spPr>
          <a:xfrm>
            <a:off x="180250" y="749100"/>
            <a:ext cx="85767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EMGs reached				: 602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vulnerable children reached	: 451 girls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Social mobilisation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graphicFrame>
        <p:nvGraphicFramePr>
          <p:cNvPr id="395" name="Google Shape;395;p69"/>
          <p:cNvGraphicFramePr/>
          <p:nvPr/>
        </p:nvGraphicFramePr>
        <p:xfrm>
          <a:off x="631175" y="242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No of 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Members covered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Yet to enroll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EMGs/Kishori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Children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38 Girls/40 Boys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451/492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Spouse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96" name="Google Shape;39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SRHR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03" name="Google Shape;403;p70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Postponement of Pregnancies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awareness programmes convinced EMGs and Husbands to postpone.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Changemakers.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Spacing between two children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health awareness &amp; counselling 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</a:t>
                      </a:r>
                      <a:r>
                        <a:rPr lang="en-GB"/>
                        <a:t>Changemakers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planning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Tubectomy procedure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Reproductive health care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</a:t>
                      </a:r>
                      <a:r>
                        <a:rPr lang="en-GB"/>
                        <a:t>referrals</a:t>
                      </a:r>
                      <a:r>
                        <a:rPr lang="en-GB"/>
                        <a:t> to Govt. hospitals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Changemakers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Safe Menstrual cycle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referrals to PHCs &amp; Govt. Hospitals.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04" name="Google Shape;40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1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GBV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11" name="Google Shape;411;p71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59550"/>
                <a:gridCol w="760875"/>
                <a:gridCol w="2758225"/>
                <a:gridCol w="723900"/>
                <a:gridCol w="27952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IEC/BCC materials produced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 sets of IEC materials produced on GBV, and one pamphlet on Child Rights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highlight>
                            <a:srgbClr val="FF9900"/>
                          </a:highlight>
                        </a:rPr>
                        <a:t>Changemakers distribute the Pamphlets on GBV and Child Rights.</a:t>
                      </a:r>
                      <a:endParaRPr>
                        <a:highlight>
                          <a:srgbClr val="FF99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279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house visits, campaigns and counselling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Changemakers during house visit give awareness to EMGs and others on GBV and Child Rights.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Legal referral given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CWC admitted 2 EMGs in Bala Mandir and Hostel for Tribal Girls. Through Police/Court 1 EMG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12" name="Google Shape;41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2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Education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19" name="Google Shape;419;p72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 EMGs in Std. X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EMG in Std. IX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 EMGs to write SSLC Exam.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 EMGs to write PUC Exam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Vocational Training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152 EMGs Saree Designing Trg.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55 EMGs Tailoring Course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 EMGS Basic Computer Course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Tuition services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(Next three Quarters Tuition classes will be arranged)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20" name="Google Shape;42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3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Health and Nutrition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27" name="Google Shape;427;p73"/>
          <p:cNvGraphicFramePr/>
          <p:nvPr/>
        </p:nvGraphicFramePr>
        <p:xfrm>
          <a:off x="150000" y="83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Supplementary vitamins and nutrition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Changemakers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check ups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referring cases to Private Hospitals and </a:t>
                      </a:r>
                      <a:r>
                        <a:rPr lang="en-GB"/>
                        <a:t>Laboratories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Changemakers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Nutritious counselling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house visits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using Pictures/IEC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28" name="Google Shape;42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Social protection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35" name="Google Shape;435;p74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 on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on Aadar Card, opening of bank a/c., Ration Card, </a:t>
                      </a:r>
                      <a:r>
                        <a:rPr i="1" lang="en-GB"/>
                        <a:t>Maathru Poorna Yojane, Maathru Vandana</a:t>
                      </a:r>
                      <a:r>
                        <a:rPr lang="en-GB"/>
                        <a:t>, LPG Gas, </a:t>
                      </a:r>
                      <a:r>
                        <a:rPr i="1" lang="en-GB"/>
                        <a:t>Swatch Barath</a:t>
                      </a:r>
                      <a:endParaRPr i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Changemakers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Availment of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Aadar card, </a:t>
                      </a:r>
                      <a:r>
                        <a:rPr i="1" lang="en-GB"/>
                        <a:t>Swatch Barath, Maathru Poorna and Maathru Vandana Yojane </a:t>
                      </a:r>
                      <a:r>
                        <a:rPr lang="en-GB"/>
                        <a:t>Schemes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Changemakers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36" name="Google Shape;43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5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rgbClr val="FFFFFF"/>
                </a:solidFill>
              </a:rPr>
              <a:t>Networking and collaboration</a:t>
            </a:r>
            <a:endParaRPr b="1" sz="2500">
              <a:solidFill>
                <a:srgbClr val="FFFFFF"/>
              </a:solidFill>
            </a:endParaRPr>
          </a:p>
        </p:txBody>
      </p:sp>
      <p:graphicFrame>
        <p:nvGraphicFramePr>
          <p:cNvPr id="443" name="Google Shape;443;p75"/>
          <p:cNvGraphicFramePr/>
          <p:nvPr/>
        </p:nvGraphicFramePr>
        <p:xfrm>
          <a:off x="111550" y="70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949125"/>
                <a:gridCol w="7083325"/>
              </a:tblGrid>
              <a:tr h="3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Actors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Type of Network and collaboration</a:t>
                      </a:r>
                      <a:endParaRPr b="1" sz="1000"/>
                    </a:p>
                  </a:txBody>
                  <a:tcPr marT="91425" marB="91425" marR="91425" marL="91425" anchor="ctr"/>
                </a:tc>
              </a:tr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CSOs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Organized 4 meetings with CSOs for 89 </a:t>
                      </a:r>
                      <a:r>
                        <a:rPr lang="en-GB" sz="1000"/>
                        <a:t>representatives</a:t>
                      </a:r>
                      <a:r>
                        <a:rPr lang="en-GB" sz="1000"/>
                        <a:t> from 29 Organizations. They support in addressing issues of EMGs.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ASHA Workers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Besides 35 ASHA Workers who are Changemakers in IMAGE Programme, 32 ASHA workers help EMGs in taking them for treatment in Hospitals.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Anganwadi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65 Anganwadi Staff attended Health Providers meeting organized under IMAGE Programme. They give space for IMAGE programme </a:t>
                      </a:r>
                      <a:r>
                        <a:rPr lang="en-GB" sz="1000"/>
                        <a:t>activities and they also participate in IMAGE programmes, help in identifying EMGs, see that all EMGs come for Nutritious Meal given for pregnant and lactating EMGs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School Teachers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65 School Head Masters/Teachers allow the Partner NGO to conduct Childrens Clubs, child rights awareness programmes and give space for conducting meetings for Child Protection Committees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CWC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Help in safeguarding and protecting EMGs in distress.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Government officials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Positive towards IMAGE activities in empowering EMGs. Give space for vocational training to ENGs, promised suplying of Sewing Machines to vulnerable EMGs.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SLSA/DLSA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Others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Childline</a:t>
                      </a:r>
                      <a:r>
                        <a:rPr lang="en-GB" sz="1000"/>
                        <a:t> staff, VRWs, SDMC members, ‘Yejmaans’ (Leaders) of Communities support IMAGE Empowerment programme activities.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44" name="Google Shape;44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/>
          <p:nvPr>
            <p:ph idx="1" type="body"/>
          </p:nvPr>
        </p:nvSpPr>
        <p:spPr>
          <a:xfrm>
            <a:off x="272675" y="837550"/>
            <a:ext cx="8403000" cy="3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0"/>
          <p:cNvSpPr txBox="1"/>
          <p:nvPr>
            <p:ph type="title"/>
          </p:nvPr>
        </p:nvSpPr>
        <p:spPr>
          <a:xfrm>
            <a:off x="457200" y="51197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Actors and Strategies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238125" y="785813"/>
            <a:ext cx="4257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FF"/>
                </a:solidFill>
              </a:rPr>
              <a:t>Actors </a:t>
            </a:r>
            <a:endParaRPr b="1" sz="2600">
              <a:solidFill>
                <a:srgbClr val="0000FF"/>
              </a:solidFill>
            </a:endParaRPr>
          </a:p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b="1" lang="en-GB" sz="2200"/>
              <a:t>Early married girls</a:t>
            </a:r>
            <a:endParaRPr b="1" sz="22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b="1" lang="en-GB" sz="2200"/>
              <a:t>Families and communities</a:t>
            </a:r>
            <a:endParaRPr b="1" sz="22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b="1" lang="en-GB" sz="2200"/>
              <a:t>Government</a:t>
            </a:r>
            <a:endParaRPr b="1" sz="22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b="1" lang="en-GB" sz="2200"/>
              <a:t>Civil Society organisations</a:t>
            </a:r>
            <a:endParaRPr b="1" sz="22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63" name="Google Shape;163;p40"/>
          <p:cNvSpPr txBox="1"/>
          <p:nvPr>
            <p:ph idx="1" type="body"/>
          </p:nvPr>
        </p:nvSpPr>
        <p:spPr>
          <a:xfrm>
            <a:off x="4648200" y="785813"/>
            <a:ext cx="4038600" cy="3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FF"/>
                </a:solidFill>
              </a:rPr>
              <a:t>Strategies</a:t>
            </a:r>
            <a:endParaRPr b="1" sz="2600">
              <a:solidFill>
                <a:srgbClr val="0000FF"/>
              </a:solidFill>
            </a:endParaRPr>
          </a:p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b="1" lang="en-GB" sz="2600"/>
              <a:t>Prevention</a:t>
            </a:r>
            <a:endParaRPr b="1" sz="26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b="1" lang="en-GB" sz="2600"/>
              <a:t>provision</a:t>
            </a:r>
            <a:endParaRPr b="1" sz="26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b="1" lang="en-GB" sz="2600"/>
              <a:t>promotion</a:t>
            </a:r>
            <a:endParaRPr b="1" sz="2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6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Progress in Cross Cutting Issues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51" name="Google Shape;451;p76"/>
          <p:cNvGraphicFramePr/>
          <p:nvPr/>
        </p:nvGraphicFramePr>
        <p:xfrm>
          <a:off x="111550" y="778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842225"/>
                <a:gridCol w="4073650"/>
                <a:gridCol w="2957925"/>
              </a:tblGrid>
              <a:tr h="28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CCIs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Progress made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Plan for next six month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168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Child Participation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 78 </a:t>
                      </a:r>
                      <a:r>
                        <a:rPr lang="en-GB" sz="1300"/>
                        <a:t>Children's</a:t>
                      </a:r>
                      <a:r>
                        <a:rPr lang="en-GB" sz="1300"/>
                        <a:t> Clubs have been started and in the club meetings share and discuss issues of child marriage, as Children’s club members inform CMPOs, Child Line, PMSR Field Facilitator. 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Representatives of children actively participate in 15 Child Protection Committees at the Panchayat level &amp; 21 Village level CPCs &amp; </a:t>
                      </a:r>
                      <a:r>
                        <a:rPr lang="en-GB" sz="1300"/>
                        <a:t>highlighted</a:t>
                      </a:r>
                      <a:r>
                        <a:rPr lang="en-GB" sz="1300"/>
                        <a:t> issues of children and EMGs. 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Include them in the planning stage 2020 IMAGE Programme Proposal and get their suggestions.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Involve them in the Year End Evaluation of IMAGE </a:t>
                      </a:r>
                      <a:r>
                        <a:rPr lang="en-GB" sz="1300"/>
                        <a:t>programme</a:t>
                      </a:r>
                      <a:r>
                        <a:rPr lang="en-GB" sz="1300"/>
                        <a:t> in December 2019 and 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181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Mainstreaming gender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Women from the Community participate in Child Protection Committees regularly and speak up for issues of child protection.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Members of the 15 SHG groups were given awareness on IMAGE programme, take up Gender Issues, child marriage, gender based violence, health issues and they give voluntary support. 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Will include women who got married when they were children at the planning stage of 2020 IMAGE programme, get their </a:t>
                      </a:r>
                      <a:r>
                        <a:rPr lang="en-GB" sz="1300"/>
                        <a:t>feedback</a:t>
                      </a:r>
                      <a:r>
                        <a:rPr lang="en-GB" sz="1300"/>
                        <a:t> while implementing the programmes and also include them in the Year End Evaluation of IMAGE activities. </a:t>
                      </a:r>
                      <a:endParaRPr sz="1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52" name="Google Shape;45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7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Progress in Cross Cutting Issues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59" name="Google Shape;459;p77"/>
          <p:cNvGraphicFramePr/>
          <p:nvPr/>
        </p:nvGraphicFramePr>
        <p:xfrm>
          <a:off x="111550" y="778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2186075"/>
                <a:gridCol w="3613475"/>
                <a:gridCol w="2899775"/>
              </a:tblGrid>
              <a:tr h="39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CCIs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Progress made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Plan for next six month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9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Inclusion of CWD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Field Facilitators meet the special children from Karunalaya who were reintegrated with their families and guide the families in caring for them.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During March-April, 2019, organised a patient identification camp for children and persons affected with cleft lip and cleft palate, 26 persons (22 children + 4 adults) were taken to Bangalore for free surgeries. (Operation Smile)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 two disabled children provided a walker and a </a:t>
                      </a:r>
                      <a:r>
                        <a:rPr lang="en-GB"/>
                        <a:t>wheelchair</a:t>
                      </a:r>
                      <a:r>
                        <a:rPr lang="en-GB"/>
                        <a:t>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Provide community based rehabilitation for the disabled children in the IMAGE Target villages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Alternative care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0" name="Google Shape;46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8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innovative ideas experimented in the programme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467" name="Google Shape;467;p78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Prepared a Street Play focussing on various issues of EMGs and PMSR Staff themselves enacted in the Street Play programmes.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 Organized 3 Taluk Level Federation of Children’s Clubs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  </a:t>
            </a:r>
            <a:r>
              <a:rPr b="1" lang="en-GB" sz="1900">
                <a:solidFill>
                  <a:schemeClr val="dk1"/>
                </a:solidFill>
              </a:rPr>
              <a:t>Involved</a:t>
            </a:r>
            <a:r>
              <a:rPr b="1" lang="en-GB" sz="1900">
                <a:solidFill>
                  <a:schemeClr val="dk1"/>
                </a:solidFill>
              </a:rPr>
              <a:t> Cluster Resource Persons (CRPs) and Block </a:t>
            </a:r>
            <a:r>
              <a:rPr b="1" lang="en-GB" sz="1900">
                <a:solidFill>
                  <a:schemeClr val="dk1"/>
                </a:solidFill>
              </a:rPr>
              <a:t>Resource</a:t>
            </a:r>
            <a:r>
              <a:rPr b="1" lang="en-GB" sz="1900">
                <a:solidFill>
                  <a:schemeClr val="dk1"/>
                </a:solidFill>
              </a:rPr>
              <a:t> Persons (BRPs) of the Education Department in the three Taluks of Chamrajnagar District in addressing the issues of child labour, child marriage and child rights.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4.  Start a SHG group for EMGs, build their capacities to start a Power Silk Reeling Unit with the support of NABARD.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468" name="Google Shape;46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9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Key Outcomes in the programme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475" name="Google Shape;475;p79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42 child marriages were prevented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348 EMGs have undergone vocational skill training (Tailoring, Basic Computer course, Saree Designing, Candle Making, Jwellery Making, Ear Flap making, Door Mat making using waste cloth)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 Many EMGs have developed self confidence and become bold.  They are even ready to go to nearby towns for training and for work.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4. EMGs are experiencing more freedom in their homes. In Laws and Husbands have changed their perceptions towards EMGs and look forward to sending their EMGs for more skill training.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476" name="Google Shape;47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0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Challenges faced during implementation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483" name="Google Shape;483;p80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In the beginning, EMGs, their Spouses/In Laws or Parents were suspicious of IMAGE programme. It was difficult to get them involved in IMAGE activities.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2.  School Teachers, ANMs, Angamwadi Staff and Government Officers were negative about IMAGE programme and did not involve themselves in this activity.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Getting Spouses to attend IMAGE programme activities continues to be challenge.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484" name="Google Shape;48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Budget utilisation	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491" name="Google Shape;491;p81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58350"/>
                <a:gridCol w="1658350"/>
                <a:gridCol w="1658350"/>
                <a:gridCol w="1658350"/>
                <a:gridCol w="1658350"/>
              </a:tblGrid>
              <a:tr h="85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Year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Approved Budget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received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Utilised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Reason for variation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29,51,620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30,19,820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30,19,820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An additional amount of Rs. 68,200 was given by TdH NL</a:t>
                      </a:r>
                      <a:endParaRPr/>
                    </a:p>
                  </a:txBody>
                  <a:tcPr marT="91425" marB="91425" marR="0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8,03,287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8,03,287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8,03,287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7,41,305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7,44,908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7,44,908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Amount received includes Bank Interest of Rs. 3603/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Total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44,96,212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45,68,015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45,68,015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2" name="Google Shape;49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2"/>
          <p:cNvSpPr txBox="1"/>
          <p:nvPr/>
        </p:nvSpPr>
        <p:spPr>
          <a:xfrm>
            <a:off x="1264200" y="1977775"/>
            <a:ext cx="57753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/>
              <a:t>Vidyaniketan, Bidar</a:t>
            </a:r>
            <a:endParaRPr b="1" sz="2900"/>
          </a:p>
        </p:txBody>
      </p:sp>
      <p:pic>
        <p:nvPicPr>
          <p:cNvPr id="499" name="Google Shape;49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700">
                <a:solidFill>
                  <a:srgbClr val="FFFFFF"/>
                </a:solidFill>
              </a:rPr>
              <a:t>Reach</a:t>
            </a:r>
            <a:endParaRPr b="1" sz="3100">
              <a:solidFill>
                <a:srgbClr val="FFFFFF"/>
              </a:solidFill>
            </a:endParaRPr>
          </a:p>
        </p:txBody>
      </p:sp>
      <p:sp>
        <p:nvSpPr>
          <p:cNvPr id="506" name="Google Shape;506;p83"/>
          <p:cNvSpPr txBox="1"/>
          <p:nvPr/>
        </p:nvSpPr>
        <p:spPr>
          <a:xfrm>
            <a:off x="297475" y="763200"/>
            <a:ext cx="85767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EMGs reached				:630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vulnerable children reached	:376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Social mobilisation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graphicFrame>
        <p:nvGraphicFramePr>
          <p:cNvPr id="507" name="Google Shape;507;p83"/>
          <p:cNvGraphicFramePr/>
          <p:nvPr/>
        </p:nvGraphicFramePr>
        <p:xfrm>
          <a:off x="793225" y="267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No of 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Members covered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Yet to enroll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EMGs/Kishori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20/25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298/376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Children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561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Spouse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8" name="Google Shape;50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4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SRHR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15" name="Google Shape;515;p84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Postponement of Pregnancies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 EMG’s adopted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Asha/AWW’s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Spacing between two children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 EMG’s Adopted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Asha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planning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 Adopted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Reproductive health care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 Through Referral service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check Up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local health camp, PHC,s ANM, Asha.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Safe Menstrual cycle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PHC,s Sneha clinic, and Video clips showing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Aangan wadi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6" name="Google Shape;51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5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Education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23" name="Google Shape;523;p85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 enrolled to School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Follow up for informal </a:t>
                      </a:r>
                      <a:r>
                        <a:rPr lang="en-GB"/>
                        <a:t>Education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Vocational Training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Tailoring, computer, candle Making.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 EMG’s are linked to Sharadha Rudest and local Embroidering center.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Tuition services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 EMG’s taking service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24" name="Google Shape;52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idx="1" type="body"/>
          </p:nvPr>
        </p:nvSpPr>
        <p:spPr>
          <a:xfrm>
            <a:off x="272675" y="837550"/>
            <a:ext cx="8403000" cy="3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/>
          <p:nvPr>
            <p:ph type="title"/>
          </p:nvPr>
        </p:nvSpPr>
        <p:spPr>
          <a:xfrm>
            <a:off x="457200" y="-202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GB" sz="4800">
                <a:solidFill>
                  <a:srgbClr val="FFFFFF"/>
                </a:solidFill>
              </a:rPr>
              <a:t>Consortium partners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457200" y="1006068"/>
            <a:ext cx="8218500" cy="3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i="1" lang="en-GB" sz="2100">
                <a:solidFill>
                  <a:srgbClr val="000000"/>
                </a:solidFill>
              </a:rPr>
              <a:t>Lead - Vidyanikethan</a:t>
            </a:r>
            <a:endParaRPr i="1" sz="2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2100">
                <a:solidFill>
                  <a:srgbClr val="000000"/>
                </a:solidFill>
              </a:rPr>
              <a:t>Technical partners - TdH-NL &amp; CRT</a:t>
            </a:r>
            <a:endParaRPr sz="2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GB" sz="2100">
                <a:solidFill>
                  <a:srgbClr val="000000"/>
                </a:solidFill>
              </a:rPr>
              <a:t>Implementing partners</a:t>
            </a:r>
            <a:endParaRPr sz="2100">
              <a:solidFill>
                <a:srgbClr val="000000"/>
              </a:solidFill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SEVAK – Belgaum</a:t>
            </a:r>
            <a:endParaRPr sz="2100"/>
          </a:p>
          <a:p>
            <a:pPr indent="-273050" lvl="0" marL="3429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Vidyanikethan – Bidar</a:t>
            </a:r>
            <a:endParaRPr sz="2100"/>
          </a:p>
          <a:p>
            <a:pPr indent="-273050" lvl="0" marL="3429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REACH – Bagalkot</a:t>
            </a:r>
            <a:endParaRPr sz="2100"/>
          </a:p>
          <a:p>
            <a:pPr indent="-273050" lvl="0" marL="3429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PMSR – Chamarajanagara </a:t>
            </a:r>
            <a:endParaRPr sz="2100"/>
          </a:p>
          <a:p>
            <a:pPr indent="-273050" lvl="0" marL="3429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TdH-NL – Chikkaballapura</a:t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6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GBV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31" name="Google Shape;531;p86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IEC/BCC materials produced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using IEC material  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Rally on GBV child Marriage by support Local schools.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Training/workshop, video clip showing, kalajatha and wall painting.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community leaders and School Teacher.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Legal referral given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 EMG’s are supported by local NGO’s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32" name="Google Shape;53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7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Health and Nutrition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39" name="Google Shape;539;p87"/>
          <p:cNvGraphicFramePr/>
          <p:nvPr/>
        </p:nvGraphicFramePr>
        <p:xfrm>
          <a:off x="150000" y="83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Supplementary vitamins and nutrition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Supplementary Multivitamins Syrup, Tablets.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AWW/  Health Department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check up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07 EMG’s  has taken Medical check up service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PHC ANM, local Govt. Health Camp.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Nutritious counselling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individual counseling and Group Discussion.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With PHC, VHND </a:t>
                      </a:r>
                      <a:r>
                        <a:rPr lang="en-GB"/>
                        <a:t>programme</a:t>
                      </a:r>
                      <a:r>
                        <a:rPr lang="en-GB"/>
                        <a:t>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By Video clips showing, Govt. Health Department.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Asha AWW/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40" name="Google Shape;54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8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Social protection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47" name="Google Shape;547;p88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 on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on Health card,(Ayushman Bharath), Labour Card, widow pension, RTE, Sukannya samrudhi, Hostel Etc.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AWW and Health Department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Availment of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card,(Ayushman Bharth), Labour Card, widow pension, RTE, Sukannya samrudhi, Hostel Etc.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local panchyath leaders AWW.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48" name="Google Shape;54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9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rgbClr val="FFFFFF"/>
                </a:solidFill>
              </a:rPr>
              <a:t>Networking and collaboration</a:t>
            </a:r>
            <a:endParaRPr b="1" sz="2500">
              <a:solidFill>
                <a:srgbClr val="FFFFFF"/>
              </a:solidFill>
            </a:endParaRPr>
          </a:p>
        </p:txBody>
      </p:sp>
      <p:graphicFrame>
        <p:nvGraphicFramePr>
          <p:cNvPr id="555" name="Google Shape;555;p89"/>
          <p:cNvGraphicFramePr/>
          <p:nvPr/>
        </p:nvGraphicFramePr>
        <p:xfrm>
          <a:off x="111550" y="60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949125"/>
                <a:gridCol w="7083325"/>
              </a:tblGrid>
              <a:tr h="43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Actors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Type of Network and collaboration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CSOs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•CSOS taking oath to stop Child Marriage , child abuse, child missing child trafficking  and other forms of  discrimination in the family and in community. And organizing training/workshop.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ASHA Workers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•Asha worker supporting and educating the princess to take care of health, hygiene.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And keeping gap between postpone pregnancy.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Anganwadi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•Taking care in supplying the nutrition food to pregnancy princess, and anemic princess and supporting in stock taking of EMGs/Drop out children/child marriage.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School Teachers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Allowing project staff to form a child rights clubs and re enrolled the EMG,s to get Edcu.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CWC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They give Approval for IMAGE Activity in all villages.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Government officials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Instructing Gvt. Bodies to support to IMAGE Project activity and participating in all our programs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SLSA/DLSA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Introduce</a:t>
                      </a:r>
                      <a:r>
                        <a:rPr lang="en-GB" sz="1200"/>
                        <a:t> SLSA/DLSA and they are ready  to support all project activity.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•Religions </a:t>
                      </a:r>
                      <a:r>
                        <a:rPr lang="en-GB" sz="1200"/>
                        <a:t>leaders</a:t>
                      </a:r>
                      <a:r>
                        <a:rPr lang="en-GB" sz="1200"/>
                        <a:t> Ex.Govt. officials PRI/SHG members also supporting this project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56" name="Google Shape;55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Progress in Cross Cutting Issues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63" name="Google Shape;563;p90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CCIs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Progress made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Plan for next six month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 Participation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 </a:t>
                      </a:r>
                      <a:r>
                        <a:rPr lang="en-GB" sz="1200"/>
                        <a:t>20 child Rights club formed and Trained on JJ act systems.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 CRC need to form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Mainstreaming gender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•20 Rallies conducted and IEC martials prepaid and distributed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Still 25 children need to Bring mainstream education.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Inclusion of CWD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•33 CWD Children enrolled to difference institution.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r>
                        <a:rPr lang="en-GB" sz="1200"/>
                        <a:t> children need to enroll to Govt. Schools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Alternative care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•23 children Refer to PHC for health checkup.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•19 children supported for getting pension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12 CWD children need to be pension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64" name="Google Shape;56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1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innovative ideas experimented in the programme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571" name="Google Shape;571;p91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Conducted workshop On Anti Child Marriage GBV Through IEC material and video clips to Ash worker Federation. 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Conducting awareness programme on local festival days to take participate more EMG’s Families and Community Member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After conducting the Training/ workshop / Awareness Taking commitment from EMG,s Families, Community member. To avoid Child Marriage GBV in our Family and community. And  If we found child marriage we will file a complaint.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572" name="Google Shape;57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2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Key Outcomes in the programme (</a:t>
            </a:r>
            <a:r>
              <a:rPr b="1" lang="en-GB" sz="1900">
                <a:solidFill>
                  <a:srgbClr val="FFFFFF"/>
                </a:solidFill>
              </a:rPr>
              <a:t>1.6</a:t>
            </a:r>
            <a:r>
              <a:rPr b="1" lang="en-GB" sz="1900">
                <a:solidFill>
                  <a:srgbClr val="FFFFFF"/>
                </a:solidFill>
              </a:rPr>
              <a:t>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579" name="Google Shape;579;p92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GB" sz="2400">
                <a:solidFill>
                  <a:schemeClr val="dk1"/>
                </a:solidFill>
              </a:rPr>
              <a:t>Total 276 supported to getting in skill trainings.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2.  23 CWD children supported to get pension,  6 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     children enrolled to Govt. Hostels, and 4 children to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</a:rPr>
              <a:t>     blind hostel.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3. 126 EMG’s has taken  Health Referrals service, now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</a:rPr>
              <a:t>    they are feeling good in physically and Mentally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580" name="Google Shape;58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3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Challenges faced during implementation (1.6 years)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587" name="Google Shape;587;p93"/>
          <p:cNvSpPr txBox="1"/>
          <p:nvPr/>
        </p:nvSpPr>
        <p:spPr>
          <a:xfrm>
            <a:off x="475800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1.Fear and hesitation to participate in training at local institute.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</a:rPr>
              <a:t>2. Doing a group of only EMG,s, no matter how convincingly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    Informed disagree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</a:rPr>
              <a:t>3. Any how give about child Marriage awareness parents have a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</a:rPr>
              <a:t> feeling that children will run away from home.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588" name="Google Shape;58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4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Budget utilisation	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595" name="Google Shape;595;p94"/>
          <p:cNvGraphicFramePr/>
          <p:nvPr/>
        </p:nvGraphicFramePr>
        <p:xfrm>
          <a:off x="419550" y="105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58350"/>
                <a:gridCol w="1658350"/>
                <a:gridCol w="1658350"/>
                <a:gridCol w="1658350"/>
                <a:gridCol w="1658350"/>
              </a:tblGrid>
              <a:tr h="85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Year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Approved Budget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received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Utilised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Reason for variation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2951620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2951620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2951608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799542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799542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389596.95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FCRA Sub account was not operational, hence it was unspent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830000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694122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785207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Total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4581162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4445284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4126411.95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6" name="Google Shape;59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5"/>
          <p:cNvSpPr txBox="1"/>
          <p:nvPr/>
        </p:nvSpPr>
        <p:spPr>
          <a:xfrm>
            <a:off x="1264200" y="1977775"/>
            <a:ext cx="5775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TdH-NL, Bagepalli</a:t>
            </a:r>
            <a:endParaRPr b="1" sz="2800"/>
          </a:p>
        </p:txBody>
      </p:sp>
      <p:pic>
        <p:nvPicPr>
          <p:cNvPr id="603" name="Google Shape;60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/>
        </p:nvSpPr>
        <p:spPr>
          <a:xfrm>
            <a:off x="1264200" y="1977775"/>
            <a:ext cx="57753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/>
              <a:t>SEVAK, Belagavi</a:t>
            </a:r>
            <a:endParaRPr b="1" sz="3100"/>
          </a:p>
        </p:txBody>
      </p:sp>
      <p:pic>
        <p:nvPicPr>
          <p:cNvPr id="179" name="Google Shape;1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6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700">
                <a:solidFill>
                  <a:srgbClr val="FFFFFF"/>
                </a:solidFill>
              </a:rPr>
              <a:t>TdH-NL-Bagepalli</a:t>
            </a:r>
            <a:endParaRPr b="1" sz="3100">
              <a:solidFill>
                <a:srgbClr val="FFFFFF"/>
              </a:solidFill>
            </a:endParaRPr>
          </a:p>
        </p:txBody>
      </p:sp>
      <p:sp>
        <p:nvSpPr>
          <p:cNvPr id="610" name="Google Shape;610;p96"/>
          <p:cNvSpPr txBox="1"/>
          <p:nvPr/>
        </p:nvSpPr>
        <p:spPr>
          <a:xfrm>
            <a:off x="0" y="604375"/>
            <a:ext cx="85767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EMGs reached				: 600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vulnerable children reached	: 523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Social mobilisation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graphicFrame>
        <p:nvGraphicFramePr>
          <p:cNvPr id="611" name="Google Shape;611;p96"/>
          <p:cNvGraphicFramePr/>
          <p:nvPr/>
        </p:nvGraphicFramePr>
        <p:xfrm>
          <a:off x="831650" y="219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870175"/>
                <a:gridCol w="1870175"/>
                <a:gridCol w="1870175"/>
                <a:gridCol w="1870175"/>
              </a:tblGrid>
              <a:tr h="40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No of 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Members covered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Yet to enroll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EMGs/Kishori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 Groups/75 Members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Children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Spouse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 Groups/122 members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 Groups/72 members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2" name="Google Shape;61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7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SRHR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19" name="Google Shape;619;p97"/>
          <p:cNvGraphicFramePr/>
          <p:nvPr/>
        </p:nvGraphicFramePr>
        <p:xfrm>
          <a:off x="0" y="648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29025"/>
                <a:gridCol w="1323975"/>
                <a:gridCol w="2216525"/>
                <a:gridCol w="864575"/>
                <a:gridCol w="2809900"/>
              </a:tblGrid>
              <a:tr h="4132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13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Postponement of Pregnancies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87 Covered  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2-Trainings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Out of 186  EMGs, 87 are trained on delay pregnancy. Among them 18 have adopted contraceptive measures.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These 186 are not having children therefore they were targeted.  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Awareness on delay pregnancy was given to EMGs in Kishorie Clubs. 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Spacing between two children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207 Covered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6-Trainings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Out of 283 EMG’s   having single child, 207 are provided awareness on spacing between two children among them 48 are using contraceptive measures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Awareness on spacing between two children was given in Kishori Clubs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0" name="Google Shape;62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98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SRHR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27" name="Google Shape;627;p98"/>
          <p:cNvGraphicFramePr/>
          <p:nvPr/>
        </p:nvGraphicFramePr>
        <p:xfrm>
          <a:off x="0" y="648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29025"/>
                <a:gridCol w="1323975"/>
                <a:gridCol w="2216525"/>
                <a:gridCol w="864575"/>
                <a:gridCol w="2809900"/>
              </a:tblGrid>
              <a:tr h="4132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Direct 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Indirect Services</a:t>
                      </a:r>
                      <a:endParaRPr b="1" sz="9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13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Family planning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81 Covered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Out of 131 EMG’s having more than two children, 81 are provided awareness on family planning  among them 13 have undergone family planning (Laparoscopy)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294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Awareness on family planning was given in Kishori Clubs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Reproductive health care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375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Awareness on reproductive health care  given is given in Kishori Clubs.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Safe Menstrual cycle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375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Awareness on safe and unsafe days for pregnancy is given in Kishori Groups.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Others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8" name="Google Shape;62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9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Education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35" name="Google Shape;635;p99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950775"/>
                <a:gridCol w="2586825"/>
                <a:gridCol w="727700"/>
                <a:gridCol w="2809900"/>
              </a:tblGrid>
              <a:tr h="3284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Direct services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Indirect Services</a:t>
                      </a:r>
                      <a:endParaRPr b="1" sz="9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87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EMGs covered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/>
                        <a:t>Remarks</a:t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Formal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76 (old 62 New 14)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Provided Examination fees, Bags, guide note books &amp; Travel to attend exams (SSLC Discontinued &amp; Vulnerable for early marriage) 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Informal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Provided Examination fees, Bags, guide note books &amp; Travel to attend exams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Vocational Training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86 (35 old New 51)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Provided computer, Tailoring &amp; Beautician training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Tuition services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Individual Tutions for EMG’s-House to House 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Others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36" name="Google Shape;63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0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GBV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43" name="Google Shape;643;p100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IEC/BCC materials produced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 Flip charts and 3 Hand books 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Distributed to change makers &amp; ANM’s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 video show and short films in Kishori clubs.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6 GBV Campaigns were conducted in that 216 EMGs participated and other 267 were from family &amp; children clubs.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Legal referral given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44" name="Google Shape;64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1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Health and Nutrition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51" name="Google Shape;651;p101"/>
          <p:cNvGraphicFramePr/>
          <p:nvPr/>
        </p:nvGraphicFramePr>
        <p:xfrm>
          <a:off x="150000" y="83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Supplementary vitamins and nutrition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Addressed Anemic cases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Health check ups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Referral cases through Asha workers and ANM’s for medical camps conducted by us.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house visits by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Asha workers  and ANM’s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Nutritious counselling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Counselled by  our Counsellors &amp; change makers during  house visits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Through 3 awareness camps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During house visits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52" name="Google Shape;65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2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Social protection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59" name="Google Shape;659;p102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Awareness creation on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Awareness on  the Prasuddhi arogya yojane, Bhagya laxmi yojane &amp; Vidhava vedhana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Awareness on Amedhar vasathi yojane, Krishi yojane, Swach Bharath and NAREGA Yojane for 480 households.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Availment of various civic IDs and entitlements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Availed the Prasuddhi arogya yojane, Bhagya laxmi yojane &amp; Vidhava vedhana Yojane.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 EMGs in joint family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Availed Amedhar vasathi yojane, Krishi yojane, Swach Bharath, NAREGA Yojane &amp; Basava vasathi yojane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Aadhaar card, BPL Card &amp; Bank account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60" name="Google Shape;66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3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rgbClr val="FFFFFF"/>
                </a:solidFill>
              </a:rPr>
              <a:t>Networking and collaboration</a:t>
            </a:r>
            <a:endParaRPr b="1" sz="2500">
              <a:solidFill>
                <a:srgbClr val="FFFFFF"/>
              </a:solidFill>
            </a:endParaRPr>
          </a:p>
        </p:txBody>
      </p:sp>
      <p:graphicFrame>
        <p:nvGraphicFramePr>
          <p:cNvPr id="667" name="Google Shape;667;p103"/>
          <p:cNvGraphicFramePr/>
          <p:nvPr/>
        </p:nvGraphicFramePr>
        <p:xfrm>
          <a:off x="111550" y="60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949125"/>
                <a:gridCol w="7083325"/>
              </a:tblGrid>
              <a:tr h="47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Actors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Type of Network and collaboration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CSOs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District level consultation was held on issues of EMG’s &amp; child marriage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ASHA Workers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Collaborating with Asha workers in providing direct health services and liking up with hospitals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Anganwadi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Coordinating with Anganwadi teachers as our contact person to EMG’s and Involving Anganwadi centers for our activities and delivering services to EMG’s.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School Teachers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Involving School teachers in mass campaigns, providing education services to EMG’s, Formation of children clubs and conducting IMAGE Programs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CWC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Referred 2 cases to Child Welfare Committee  for care &amp; Protection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Government officials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PHC Doctors &amp; Taluk health officers in  capacity building of change makers, involving Advocates in providing legal awareness trainings to EMG’s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SLSA/DLSA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Planning to initiate.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Others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68" name="Google Shape;668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4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Progress in Cross Cutting Issues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675" name="Google Shape;675;p104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CCIs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Progress made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Plan for next six month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 Participation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Emg’s actively involve in Kishori groups and express their needs, desire, feedbacks and on their rights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Formation of Kishori group Committee (representatives) for designing &amp; planning the activities.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Mainstreaming gender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Providing an opportunity for spouses to participate in IMAGE activities to empower EMG’s.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Formation of more Spouse Clubs towards active involvement.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Inclusion of CWD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 per the data, no EMG’s with disability found.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Assessment will be done to identify children with disability among vulnerable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Alternative care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76" name="Google Shape;67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5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innovative ideas experimented in the programme (1.5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683" name="Google Shape;683;p105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Identified village level training institutes and decentralised the VT Center 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Encouraged one of the trained EMG’s to startup her own Tailoring training center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Initiated mass awareness on judicial punishment on child marriage through wall painting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684" name="Google Shape;68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700">
                <a:solidFill>
                  <a:srgbClr val="FFFFFF"/>
                </a:solidFill>
              </a:rPr>
              <a:t>Reach</a:t>
            </a:r>
            <a:endParaRPr b="1" sz="3100">
              <a:solidFill>
                <a:srgbClr val="FFFFFF"/>
              </a:solidFill>
            </a:endParaRPr>
          </a:p>
        </p:txBody>
      </p:sp>
      <p:sp>
        <p:nvSpPr>
          <p:cNvPr id="186" name="Google Shape;186;p43"/>
          <p:cNvSpPr txBox="1"/>
          <p:nvPr/>
        </p:nvSpPr>
        <p:spPr>
          <a:xfrm>
            <a:off x="297475" y="763200"/>
            <a:ext cx="8576700" cy="4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EMGs reached				:    608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No of vulnerable children reached	:    172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Social mobilisation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graphicFrame>
        <p:nvGraphicFramePr>
          <p:cNvPr id="187" name="Google Shape;187;p43"/>
          <p:cNvGraphicFramePr/>
          <p:nvPr/>
        </p:nvGraphicFramePr>
        <p:xfrm>
          <a:off x="793225" y="267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No of groups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Members covered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Yet to enroll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EMGs/Kishori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 / 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82 / 172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100 / 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Children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Spouse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Family clubs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8" name="Google Shape;1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6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Key Outcomes in the programme (1.5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691" name="Google Shape;691;p106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Acceptance by community on IMAGE concept and willingness of sending EMG’s to participate in IMAGE programme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2.   Active support of ANM’s, Changemakers and teachers for EMG’s to avail the services provided by IMAGE Project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3. Mass awareness on Child Marriage through Kalajatha and campaigns has contributed in gaining confidence form communities and public.   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692" name="Google Shape;692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7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Challenges faced during implementation (1.5 years)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699" name="Google Shape;699;p107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Initially Community defended child marriages and not willing to give details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2.   Convincing the EMG’s to complete their Secondary Education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3.    Spouses formation is difficult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700" name="Google Shape;700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8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Budget utilisation	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707" name="Google Shape;707;p108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58350"/>
                <a:gridCol w="1658350"/>
                <a:gridCol w="1658350"/>
                <a:gridCol w="1658350"/>
                <a:gridCol w="1658350"/>
              </a:tblGrid>
              <a:tr h="85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Year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Approved Budget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received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Utilised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Reason for variation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2951620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2951620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2530059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Organisation Governance 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818320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817320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521467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Change of Management and initial pick up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818320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819320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858481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Reached close but still to utilize complete budget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4588260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4588260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3910007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08" name="Google Shape;70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9"/>
          <p:cNvSpPr txBox="1"/>
          <p:nvPr/>
        </p:nvSpPr>
        <p:spPr>
          <a:xfrm>
            <a:off x="1264200" y="1977775"/>
            <a:ext cx="57753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/>
              <a:t>CRT, Bangalore</a:t>
            </a:r>
            <a:endParaRPr b="1" sz="3200"/>
          </a:p>
        </p:txBody>
      </p:sp>
      <p:pic>
        <p:nvPicPr>
          <p:cNvPr id="715" name="Google Shape;71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84338">
            <a:off x="6363376" y="814937"/>
            <a:ext cx="1968623" cy="35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85086">
            <a:off x="5246020" y="716838"/>
            <a:ext cx="1796838" cy="248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5431">
            <a:off x="5843432" y="2683646"/>
            <a:ext cx="2760534" cy="1931032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10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Highlights of Media campaign (1.</a:t>
            </a:r>
            <a:r>
              <a:rPr b="1" lang="en-GB" sz="1900">
                <a:solidFill>
                  <a:srgbClr val="FFFFFF"/>
                </a:solidFill>
              </a:rPr>
              <a:t>6</a:t>
            </a: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years)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10"/>
          <p:cNvSpPr txBox="1"/>
          <p:nvPr/>
        </p:nvSpPr>
        <p:spPr>
          <a:xfrm>
            <a:off x="111550" y="1153750"/>
            <a:ext cx="5302800" cy="3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Ba baduku - Radioactive series 									  			</a:t>
            </a:r>
            <a:r>
              <a:rPr b="1" lang="en-GB">
                <a:solidFill>
                  <a:srgbClr val="FF0000"/>
                </a:solidFill>
              </a:rPr>
              <a:t>-Year long- 2018</a:t>
            </a:r>
            <a:endParaRPr b="1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Visits by Ms. Anitha Pailoor, Deccan Herald to SEVAK and REACH and wide coverage in the newspaper 								</a:t>
            </a:r>
            <a:r>
              <a:rPr b="1" lang="en-GB">
                <a:solidFill>
                  <a:srgbClr val="FF0000"/>
                </a:solidFill>
              </a:rPr>
              <a:t>- Dec, 2018</a:t>
            </a:r>
            <a:endParaRPr b="1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by correspondents from Times of India, </a:t>
            </a:r>
            <a:r>
              <a:rPr b="1" lang="en-GB">
                <a:solidFill>
                  <a:schemeClr val="dk1"/>
                </a:solidFill>
              </a:rPr>
              <a:t>Prajavani, Deccan Herald and two freelancers to PMSR 									</a:t>
            </a:r>
            <a:r>
              <a:rPr b="1" lang="en-GB">
                <a:solidFill>
                  <a:srgbClr val="FF0000"/>
                </a:solidFill>
              </a:rPr>
              <a:t>- Feb, 2019</a:t>
            </a:r>
            <a:endParaRPr b="1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Editorial on EMG issues in Prajavani - </a:t>
            </a:r>
            <a:r>
              <a:rPr b="1" lang="en-GB">
                <a:solidFill>
                  <a:srgbClr val="FF0000"/>
                </a:solidFill>
              </a:rPr>
              <a:t>-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rgbClr val="FF0000"/>
                </a:solidFill>
              </a:rPr>
              <a:t>June, 2019</a:t>
            </a:r>
            <a:endParaRPr b="1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Visit by correspondents from CNN Network 18 to PMSR, Chamarajanagar and TdH NL, Chikkaballapura </a:t>
            </a:r>
            <a:endParaRPr b="1">
              <a:solidFill>
                <a:schemeClr val="dk1"/>
              </a:solidFill>
            </a:endParaRPr>
          </a:p>
          <a:p>
            <a:pPr indent="45720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GB">
                <a:solidFill>
                  <a:srgbClr val="FF0000"/>
                </a:solidFill>
              </a:rPr>
              <a:t>-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rgbClr val="FF0000"/>
                </a:solidFill>
              </a:rPr>
              <a:t>June, 2019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26" name="Google Shape;726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11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Inputs given on CR policies and laws 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11"/>
          <p:cNvSpPr txBox="1"/>
          <p:nvPr/>
        </p:nvSpPr>
        <p:spPr>
          <a:xfrm>
            <a:off x="303625" y="898675"/>
            <a:ext cx="53328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State level consultation held on </a:t>
            </a:r>
            <a:r>
              <a:rPr b="1" lang="en-GB" sz="1600">
                <a:solidFill>
                  <a:srgbClr val="FF0000"/>
                </a:solidFill>
              </a:rPr>
              <a:t>28th &amp; 29th Dec 2018,</a:t>
            </a:r>
            <a:r>
              <a:rPr b="1" lang="en-GB" sz="1600">
                <a:solidFill>
                  <a:schemeClr val="dk1"/>
                </a:solidFill>
              </a:rPr>
              <a:t> at Vikasa Soudha, IMAGE collaborated with KSCPCR, CIF 1098, THP and Govt departments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Consultation with Govt to address EMG issues and demanded for a committee to review  the policy, Act and programmes  pertaining to PCMA (Amendment) Act , POCSO, D.V Act, JJ Act, ITPA, RTE etc.  </a:t>
            </a:r>
            <a:r>
              <a:rPr b="1" lang="en-GB" sz="1600">
                <a:solidFill>
                  <a:srgbClr val="FF0000"/>
                </a:solidFill>
              </a:rPr>
              <a:t>22nd Sept. 2018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EMG and Child Marriage issues raised in the SDG Sub Group in the SDG State Committee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n-GB" sz="1600">
                <a:solidFill>
                  <a:schemeClr val="dk1"/>
                </a:solidFill>
              </a:rPr>
              <a:t>EM as an issue for school dropout brought to the notice of Education Dept, DWCD and Social Welfare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50976">
            <a:off x="5907325" y="894975"/>
            <a:ext cx="2496381" cy="166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11"/>
          <p:cNvPicPr preferRelativeResize="0"/>
          <p:nvPr/>
        </p:nvPicPr>
        <p:blipFill rotWithShape="1">
          <a:blip r:embed="rId6">
            <a:alphaModFix/>
          </a:blip>
          <a:srcRect b="13238" l="15470" r="26349" t="32640"/>
          <a:stretch/>
        </p:blipFill>
        <p:spPr>
          <a:xfrm rot="258485">
            <a:off x="5915815" y="2947169"/>
            <a:ext cx="2655998" cy="170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3745">
            <a:off x="5070557" y="2718002"/>
            <a:ext cx="1882086" cy="128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44225">
            <a:off x="5275351" y="800233"/>
            <a:ext cx="1701675" cy="137411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12"/>
          <p:cNvSpPr txBox="1"/>
          <p:nvPr/>
        </p:nvSpPr>
        <p:spPr>
          <a:xfrm>
            <a:off x="-1086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Networking and collaboration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12"/>
          <p:cNvSpPr txBox="1"/>
          <p:nvPr/>
        </p:nvSpPr>
        <p:spPr>
          <a:xfrm>
            <a:off x="169525" y="762100"/>
            <a:ext cx="49311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1</a:t>
            </a:r>
            <a:r>
              <a:rPr i="0" lang="en-GB" sz="1600" u="none" cap="none" strike="noStrike">
                <a:solidFill>
                  <a:schemeClr val="dk1"/>
                </a:solidFill>
              </a:rPr>
              <a:t>.    RAPE </a:t>
            </a:r>
            <a:r>
              <a:rPr lang="en-GB" sz="1600">
                <a:solidFill>
                  <a:schemeClr val="dk1"/>
                </a:solidFill>
              </a:rPr>
              <a:t>F</a:t>
            </a:r>
            <a:r>
              <a:rPr i="0" lang="en-GB" sz="1600" u="none" cap="none" strike="noStrike">
                <a:solidFill>
                  <a:schemeClr val="dk1"/>
                </a:solidFill>
              </a:rPr>
              <a:t>ree India </a:t>
            </a:r>
            <a:r>
              <a:rPr lang="en-GB" sz="1600">
                <a:solidFill>
                  <a:schemeClr val="dk1"/>
                </a:solidFill>
              </a:rPr>
              <a:t>C</a:t>
            </a:r>
            <a:r>
              <a:rPr i="0" lang="en-GB" sz="1600" u="none" cap="none" strike="noStrike">
                <a:solidFill>
                  <a:schemeClr val="dk1"/>
                </a:solidFill>
              </a:rPr>
              <a:t>ampai</a:t>
            </a:r>
            <a:r>
              <a:rPr lang="en-GB" sz="1600">
                <a:solidFill>
                  <a:schemeClr val="dk1"/>
                </a:solidFill>
              </a:rPr>
              <a:t>gn </a:t>
            </a:r>
            <a:r>
              <a:rPr i="0" lang="en-GB" sz="1600" u="none" cap="none" strike="noStrike">
                <a:solidFill>
                  <a:schemeClr val="dk1"/>
                </a:solidFill>
              </a:rPr>
              <a:t>- BBA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</a:rPr>
              <a:t>and </a:t>
            </a:r>
            <a:r>
              <a:rPr lang="en-GB" sz="1600">
                <a:solidFill>
                  <a:schemeClr val="dk1"/>
                </a:solidFill>
              </a:rPr>
              <a:t>FAVOURD - K. Raised marital rape issues.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2</a:t>
            </a:r>
            <a:r>
              <a:rPr i="0" lang="en-GB" sz="1600" u="none" cap="none" strike="noStrike">
                <a:solidFill>
                  <a:schemeClr val="dk1"/>
                </a:solidFill>
              </a:rPr>
              <a:t>.    </a:t>
            </a:r>
            <a:r>
              <a:rPr lang="en-GB" sz="1600">
                <a:solidFill>
                  <a:schemeClr val="dk1"/>
                </a:solidFill>
              </a:rPr>
              <a:t>Collaboration with KLSA, workshop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conducted to District  Judges and Public Prosecutors on Child marriage issues, at Haveri, Tumakuru, Bengaluru, Bidar and Kalburgi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 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3. 	Training to CWC Karnataka members on implementation of the Act from Child Protection with special reference to PCMA  and POCSO.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4. EMGs issues included in the demands list presented to the political parties to be included in their manifestos (2018, 2019)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8" name="Google Shape;748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69311">
            <a:off x="6963331" y="1019846"/>
            <a:ext cx="2047788" cy="12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37021">
            <a:off x="7021912" y="2990975"/>
            <a:ext cx="1930603" cy="13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1550" y="2041550"/>
            <a:ext cx="490593" cy="48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3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Progress in Cross Cutting Issues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9" name="Google Shape;759;p113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{3310232E-91B9-4E74-B482-DAB28A383964}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CCIs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Progress made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Plan for next six month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Child Participation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In Child Rights Parliament majority participants are girls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Mainstreaming gender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Inclusion of CWD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Alternative care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60" name="Google Shape;760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">
            <a:off x="7185825" y="1259971"/>
            <a:ext cx="1773826" cy="13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4589">
            <a:off x="5278554" y="2474177"/>
            <a:ext cx="1868240" cy="141684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14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innovatives experimented in the programme (1.</a:t>
            </a:r>
            <a:r>
              <a:rPr b="1" lang="en-GB" sz="1900">
                <a:solidFill>
                  <a:srgbClr val="FFFFFF"/>
                </a:solidFill>
              </a:rPr>
              <a:t>6</a:t>
            </a: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years)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14"/>
          <p:cNvSpPr txBox="1"/>
          <p:nvPr/>
        </p:nvSpPr>
        <p:spPr>
          <a:xfrm>
            <a:off x="297475" y="711150"/>
            <a:ext cx="4925700" cy="3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Involving other NGOs and advocacy groups in the  EMG discussion with the Govt. - CLPR, ChildLine, KSCPCR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Seminar on EMGs organised  in the NIMHANS Golden Jubilee Conference, Jan 2019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Street play scripts developed by the team members in the workshop used in the Kalajathas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Observed Nov. 1st as Anti Child Marriage Day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Calendar on Child Marriage and EMG issues as an </a:t>
            </a:r>
            <a:r>
              <a:rPr i="0" lang="en-GB" sz="1800" u="none" cap="none" strike="noStrike">
                <a:solidFill>
                  <a:schemeClr val="dk1"/>
                </a:solidFill>
              </a:rPr>
              <a:t>IEC widely accepted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Wall magazine to report on the developments in programmes and project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771" name="Google Shape;771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14"/>
          <p:cNvSpPr txBox="1"/>
          <p:nvPr>
            <p:ph type="title"/>
          </p:nvPr>
        </p:nvSpPr>
        <p:spPr>
          <a:xfrm rot="5400000">
            <a:off x="7094750" y="2524875"/>
            <a:ext cx="915000" cy="20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4" name="Google Shape;774;p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06148">
            <a:off x="5334175" y="949442"/>
            <a:ext cx="1988909" cy="132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40613">
            <a:off x="6943656" y="2825798"/>
            <a:ext cx="1930961" cy="128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5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Outcomes in the programme (1.</a:t>
            </a:r>
            <a:r>
              <a:rPr b="1" lang="en-GB" sz="1900">
                <a:solidFill>
                  <a:srgbClr val="FFFFFF"/>
                </a:solidFill>
              </a:rPr>
              <a:t>6</a:t>
            </a: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years)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15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Committee to study the situation of EMGs and recommend to the Government through a Government order 			</a:t>
            </a:r>
            <a:r>
              <a:rPr b="1" lang="en-GB" sz="1900">
                <a:solidFill>
                  <a:srgbClr val="FF0000"/>
                </a:solidFill>
              </a:rPr>
              <a:t>(June 2019)</a:t>
            </a:r>
            <a:endParaRPr b="1" sz="1900">
              <a:solidFill>
                <a:srgbClr val="FF0000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Prajavani writes an editorial on the plight of EMGs and calls for action from the Govt </a:t>
            </a:r>
            <a:r>
              <a:rPr b="1" lang="en-GB" sz="1900">
                <a:solidFill>
                  <a:schemeClr val="dk1"/>
                </a:solidFill>
              </a:rPr>
              <a:t>and</a:t>
            </a:r>
            <a:r>
              <a:rPr b="1" lang="en-GB" sz="1900">
                <a:solidFill>
                  <a:schemeClr val="dk1"/>
                </a:solidFill>
              </a:rPr>
              <a:t> the communities and EMG issue highlighted in the national news channel (CNN Network 18) (</a:t>
            </a:r>
            <a:r>
              <a:rPr b="1" lang="en-GB" sz="1900">
                <a:solidFill>
                  <a:srgbClr val="FF0000"/>
                </a:solidFill>
              </a:rPr>
              <a:t>June 2019</a:t>
            </a:r>
            <a:r>
              <a:rPr b="1" lang="en-GB" sz="1900">
                <a:solidFill>
                  <a:schemeClr val="dk1"/>
                </a:solidFill>
              </a:rPr>
              <a:t>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Improved case stories from the field by the team members of IMAGE partners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IEC material effectively used by the teams in reaching out to the communities, adolescent girls and Govt officials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EMGs boldly discussing with the media and Govt officials about the situation and demanding action</a:t>
            </a:r>
            <a:r>
              <a:rPr b="1" lang="en-GB" sz="1900">
                <a:solidFill>
                  <a:srgbClr val="FF0000"/>
                </a:solidFill>
              </a:rPr>
              <a:t>*</a:t>
            </a:r>
            <a:endParaRPr b="1" sz="1900">
              <a:solidFill>
                <a:srgbClr val="FF0000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Widened network among KLSA and NGOs in districts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783" name="Google Shape;78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SRHR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195" name="Google Shape;195;p44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2998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449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Postponement of Pregnancies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motivating EMGs, spouses and in-laws and adopting spacing methods </a:t>
                      </a:r>
                      <a:r>
                        <a:rPr lang="en-GB" sz="1100"/>
                        <a:t>devices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10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ASHAs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Spacing between two children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19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health awareness, counselling and motivating the EMGs and </a:t>
                      </a:r>
                      <a:r>
                        <a:rPr lang="en-GB" sz="1100"/>
                        <a:t>spouses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36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intervention of ASHAs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Family planning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Tubectomy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19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ASHAs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Reproductive health care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72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health camps, referral services to hospitals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170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intervention of ASHA, ANMs, AWWs and local PHCs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Safe Menstrual cycle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medical intervention with the assistance of project funds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23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Through intervention of ASHA and ANMs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Others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6" name="Google Shape;1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6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Challenges faced during implementation (1.</a:t>
            </a:r>
            <a:r>
              <a:rPr b="1" lang="en-GB" sz="1900">
                <a:solidFill>
                  <a:srgbClr val="FFFFFF"/>
                </a:solidFill>
              </a:rPr>
              <a:t>6</a:t>
            </a: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years)</a:t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16"/>
          <p:cNvSpPr txBox="1"/>
          <p:nvPr/>
        </p:nvSpPr>
        <p:spPr>
          <a:xfrm>
            <a:off x="334450" y="910975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Lack of Govt department cooperation and collaboration, never ending (continuous) follow ups (!), frequent transfer of officers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Trained team members leaving, losing expertise and experience - repeated sessions required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Delayed submission of case </a:t>
            </a:r>
            <a:r>
              <a:rPr b="1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stories, data from the source for studies and analysis. </a:t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2" name="Google Shape;79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7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Budget utilisation	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0" name="Google Shape;800;p117"/>
          <p:cNvGraphicFramePr/>
          <p:nvPr/>
        </p:nvGraphicFramePr>
        <p:xfrm>
          <a:off x="382575" y="124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{3310232E-91B9-4E74-B482-DAB28A383964}</a:tableStyleId>
              </a:tblPr>
              <a:tblGrid>
                <a:gridCol w="1042025"/>
                <a:gridCol w="1357400"/>
                <a:gridCol w="1492525"/>
                <a:gridCol w="1432950"/>
                <a:gridCol w="1184700"/>
                <a:gridCol w="1782175"/>
              </a:tblGrid>
              <a:tr h="85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Year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Approved Budget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Amount received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Amount Utilised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Balance Amount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Reason for variation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2018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20,76,552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20,76,552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20,27,349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49,203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2019 Qtr 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4,97,500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4,97,500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4,27,963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69,537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2019 Qtr 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4,90,500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4,90,500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4,78,042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12,458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Total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30,64,552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30,64,552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29,33,354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1,31,198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01" name="Google Shape;80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250" y="711150"/>
            <a:ext cx="636443" cy="4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8"/>
          <p:cNvSpPr txBox="1"/>
          <p:nvPr/>
        </p:nvSpPr>
        <p:spPr>
          <a:xfrm>
            <a:off x="1264200" y="1977775"/>
            <a:ext cx="57753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/>
              <a:t>TdH-NL</a:t>
            </a:r>
            <a:endParaRPr b="1" sz="3200"/>
          </a:p>
        </p:txBody>
      </p:sp>
      <p:pic>
        <p:nvPicPr>
          <p:cNvPr id="809" name="Google Shape;809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19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innovative ideas experimented in the programme (1.6 years)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816" name="Google Shape;816;p119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Co-implementation strategy in IMAGE partnership/consortium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Resource mobilisation from other international donor as part of consortium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Emotional support and motivation to EMGs through life skill trainings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817" name="Google Shape;817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0"/>
          <p:cNvSpPr txBox="1"/>
          <p:nvPr/>
        </p:nvSpPr>
        <p:spPr>
          <a:xfrm>
            <a:off x="111550" y="118675"/>
            <a:ext cx="8130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rgbClr val="FFFFFF"/>
                </a:solidFill>
              </a:rPr>
              <a:t>3 Challenges faced during implementation (1.6 years)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824" name="Google Shape;824;p120"/>
          <p:cNvSpPr txBox="1"/>
          <p:nvPr/>
        </p:nvSpPr>
        <p:spPr>
          <a:xfrm>
            <a:off x="297475" y="917150"/>
            <a:ext cx="8192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Withdrawal of consortium partner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Support to partners for productive execution of project activities in accordance with baseline data survey findings and budget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b="1" lang="en-GB" sz="1900">
                <a:solidFill>
                  <a:schemeClr val="dk1"/>
                </a:solidFill>
              </a:rPr>
              <a:t>Developing reporting skills and capturing achievements (activity reports, case studies, best practice etc ) 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825" name="Google Shape;825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1"/>
          <p:cNvSpPr txBox="1"/>
          <p:nvPr/>
        </p:nvSpPr>
        <p:spPr>
          <a:xfrm>
            <a:off x="111550" y="118675"/>
            <a:ext cx="8291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Budget utilisation	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832" name="Google Shape;832;p121"/>
          <p:cNvGraphicFramePr/>
          <p:nvPr/>
        </p:nvGraphicFramePr>
        <p:xfrm>
          <a:off x="419550" y="9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658350"/>
                <a:gridCol w="1658350"/>
                <a:gridCol w="1658350"/>
                <a:gridCol w="1658350"/>
                <a:gridCol w="1658350"/>
              </a:tblGrid>
              <a:tr h="1042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Year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Approved Budget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received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Amount Utilised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Reason for variation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8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2,434,000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2,434,000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2,387,166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8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709,200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709,200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436,787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Project Director Salary not utilised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8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2019 Qtr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715,450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715,413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695,603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Project Director Salary not utilised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3,858,650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3,858,613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3,519,556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33" name="Google Shape;83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/>
          <p:nvPr/>
        </p:nvSpPr>
        <p:spPr>
          <a:xfrm>
            <a:off x="111550" y="118675"/>
            <a:ext cx="57753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</a:rPr>
              <a:t>Services </a:t>
            </a:r>
            <a:r>
              <a:rPr b="1" lang="en-GB" sz="2300">
                <a:solidFill>
                  <a:srgbClr val="FFFFFF"/>
                </a:solidFill>
              </a:rPr>
              <a:t>provided</a:t>
            </a:r>
            <a:r>
              <a:rPr b="1" lang="en-GB" sz="2300">
                <a:solidFill>
                  <a:srgbClr val="FFFFFF"/>
                </a:solidFill>
              </a:rPr>
              <a:t> - Education</a:t>
            </a:r>
            <a:endParaRPr b="1" sz="2300">
              <a:solidFill>
                <a:srgbClr val="FFFFFF"/>
              </a:solidFill>
            </a:endParaRPr>
          </a:p>
        </p:txBody>
      </p:sp>
      <p:graphicFrame>
        <p:nvGraphicFramePr>
          <p:cNvPr id="203" name="Google Shape;203;p45"/>
          <p:cNvGraphicFramePr/>
          <p:nvPr/>
        </p:nvGraphicFramePr>
        <p:xfrm>
          <a:off x="150000" y="6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{E7CEF67B-6549-4C90-91A5-12DCF77CB573}</a:tableStyleId>
              </a:tblPr>
              <a:tblGrid>
                <a:gridCol w="1768800"/>
                <a:gridCol w="764875"/>
                <a:gridCol w="2772725"/>
                <a:gridCol w="727700"/>
                <a:gridCol w="2809900"/>
              </a:tblGrid>
              <a:tr h="306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Direct services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Indirect Services</a:t>
                      </a:r>
                      <a:endParaRPr b="1" sz="11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2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EMGs covered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Remarks</a:t>
                      </a:r>
                      <a:endParaRPr b="1" sz="11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 EMGs identified and are followed up for providing Educational services during current academic year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---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Informal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--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---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Vocational Training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Tailoring, computer, beautician, </a:t>
                      </a:r>
                      <a:r>
                        <a:rPr lang="en-GB"/>
                        <a:t>woolen</a:t>
                      </a:r>
                      <a:r>
                        <a:rPr lang="en-GB"/>
                        <a:t> knitting, home </a:t>
                      </a:r>
                      <a:r>
                        <a:rPr lang="en-GB"/>
                        <a:t>decorative</a:t>
                      </a:r>
                      <a:r>
                        <a:rPr lang="en-GB"/>
                        <a:t> items, Dairying, goat rearing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Tuition services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---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---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4" name="Google Shape;2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175" y="75025"/>
            <a:ext cx="1189824" cy="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e_met payoff_2010">
  <a:themeElements>
    <a:clrScheme name="Presentatie_met payof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e_met payoff_2010">
  <a:themeElements>
    <a:clrScheme name="Presentatie_met payof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