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embeddedFontLst>
    <p:embeddedFont>
      <p:font typeface="Lusitana" panose="020B0604020202020204" charset="0"/>
      <p:regular r:id="rId9"/>
      <p:bold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</a:pPr>
            <a:endParaRPr sz="1800" b="0" i="0" u="none" strike="noStrike" cap="none"/>
          </a:p>
        </p:txBody>
      </p:sp>
      <p:sp>
        <p:nvSpPr>
          <p:cNvPr id="25" name="Google Shape;2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</a:pPr>
            <a:endParaRPr sz="1800" b="0" i="0" u="none" strike="noStrike" cap="none"/>
          </a:p>
        </p:txBody>
      </p:sp>
      <p:sp>
        <p:nvSpPr>
          <p:cNvPr id="30" name="Google Shape;3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g4a084484b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" name="Google Shape;36;g4a084484b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g4a084484bb_0_0:notes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 sz="14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g55e1addd0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" name="Google Shape;43;g55e1addd0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g55e1addd02_0_0:notes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 sz="14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g4a9f5d0d2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" name="Google Shape;51;g4a9f5d0d2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g4a9f5d0d23_0_0:notes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5</a:t>
            </a:fld>
            <a:endParaRPr sz="14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</a:pPr>
            <a:endParaRPr sz="1800" b="0" i="0" u="none" strike="noStrike" cap="none"/>
          </a:p>
        </p:txBody>
      </p:sp>
      <p:sp>
        <p:nvSpPr>
          <p:cNvPr id="58" name="Google Shape;5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Text, and Content" type="txAndObj">
  <p:cSld name="TEXT_AND_OBJEC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Google Shape;22;p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" descr="achtergron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1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908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body" idx="1"/>
          </p:nvPr>
        </p:nvSpPr>
        <p:spPr>
          <a:xfrm>
            <a:off x="457200" y="1412875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Google Shape;15;p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"/>
          <p:cNvSpPr txBox="1">
            <a:spLocks noGrp="1"/>
          </p:cNvSpPr>
          <p:nvPr>
            <p:ph type="body" idx="1"/>
          </p:nvPr>
        </p:nvSpPr>
        <p:spPr>
          <a:xfrm>
            <a:off x="457200" y="1341437"/>
            <a:ext cx="82185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None/>
            </a:pPr>
            <a:r>
              <a:rPr lang="en-US" sz="32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IMAGE </a:t>
            </a:r>
            <a:r>
              <a:rPr lang="en-US" b="1">
                <a:solidFill>
                  <a:srgbClr val="FF0000"/>
                </a:solidFill>
              </a:rPr>
              <a:t>Next</a:t>
            </a:r>
            <a:r>
              <a:rPr lang="en-US" sz="32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– Karnataka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None/>
            </a:pPr>
            <a:endParaRPr sz="32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None/>
            </a:pPr>
            <a:r>
              <a:rPr lang="en-US" sz="32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nitiatives for </a:t>
            </a:r>
            <a:r>
              <a:rPr lang="en-US" sz="32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arried </a:t>
            </a:r>
            <a:r>
              <a:rPr lang="en-US" sz="32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dolescent </a:t>
            </a:r>
            <a:r>
              <a:rPr lang="en-US" sz="32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G</a:t>
            </a: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irls’ </a:t>
            </a:r>
            <a:r>
              <a:rPr lang="en-US" sz="32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mpowerment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None/>
            </a:pP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None/>
            </a:pPr>
            <a:r>
              <a:rPr lang="en-US" b="1"/>
              <a:t>Nurturing Movement of Girls and Young Women as Agents of Change to Ascertain their Rights</a:t>
            </a:r>
            <a:endParaRPr b="1"/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"/>
          <p:cNvSpPr txBox="1">
            <a:spLocks noGrp="1"/>
          </p:cNvSpPr>
          <p:nvPr>
            <p:ph type="title"/>
          </p:nvPr>
        </p:nvSpPr>
        <p:spPr>
          <a:xfrm>
            <a:off x="457200" y="-269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</a:pPr>
            <a:r>
              <a:rPr lang="en-US" sz="4800" b="1"/>
              <a:t>Project Goal</a:t>
            </a:r>
            <a:endParaRPr sz="4000" b="1" i="0" u="none" strike="noStrike" cap="none">
              <a:solidFill>
                <a:schemeClr val="lt1"/>
              </a:solidFill>
            </a:endParaRPr>
          </a:p>
        </p:txBody>
      </p:sp>
      <p:sp>
        <p:nvSpPr>
          <p:cNvPr id="33" name="Google Shape;33;p4"/>
          <p:cNvSpPr txBox="1">
            <a:spLocks noGrp="1"/>
          </p:cNvSpPr>
          <p:nvPr>
            <p:ph type="body" idx="1"/>
          </p:nvPr>
        </p:nvSpPr>
        <p:spPr>
          <a:xfrm>
            <a:off x="214875" y="1116025"/>
            <a:ext cx="8648700" cy="504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200" b="1" u="sng">
              <a:latin typeface="Lusitana"/>
              <a:ea typeface="Lusitana"/>
              <a:cs typeface="Lusitana"/>
              <a:sym typeface="Lusitana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400" b="1" u="sng">
              <a:latin typeface="Lusitana"/>
              <a:ea typeface="Lusitana"/>
              <a:cs typeface="Lusitana"/>
              <a:sym typeface="Lusitana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 b="1">
                <a:latin typeface="Lusitana"/>
                <a:ea typeface="Lusitana"/>
                <a:cs typeface="Lusitana"/>
                <a:sym typeface="Lusitana"/>
              </a:rPr>
              <a:t>To empower girls and young women, who are victims and survivors of early child marriage to improve their access to rights, opportunities and services in Karnataka, India </a:t>
            </a:r>
            <a:endParaRPr sz="2400" b="1">
              <a:latin typeface="Lusitana"/>
              <a:ea typeface="Lusitana"/>
              <a:cs typeface="Lusitana"/>
              <a:sym typeface="Lusitana"/>
            </a:endParaRPr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>
            <a:spLocks noGrp="1"/>
          </p:cNvSpPr>
          <p:nvPr>
            <p:ph type="title"/>
          </p:nvPr>
        </p:nvSpPr>
        <p:spPr>
          <a:xfrm>
            <a:off x="135300" y="0"/>
            <a:ext cx="8826600" cy="11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/>
              <a:t>Consortium partners and their responsibilities</a:t>
            </a:r>
            <a:r>
              <a:rPr lang="en-US" sz="3300" b="1"/>
              <a:t> </a:t>
            </a:r>
            <a:endParaRPr sz="3300" b="1"/>
          </a:p>
        </p:txBody>
      </p:sp>
      <p:sp>
        <p:nvSpPr>
          <p:cNvPr id="40" name="Google Shape;40;p5"/>
          <p:cNvSpPr txBox="1">
            <a:spLocks noGrp="1"/>
          </p:cNvSpPr>
          <p:nvPr>
            <p:ph type="body" idx="1"/>
          </p:nvPr>
        </p:nvSpPr>
        <p:spPr>
          <a:xfrm>
            <a:off x="222250" y="952500"/>
            <a:ext cx="8826600" cy="517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 b="1">
                <a:latin typeface="Lusitana"/>
                <a:ea typeface="Lusitana"/>
                <a:cs typeface="Lusitana"/>
                <a:sym typeface="Lusitana"/>
              </a:rPr>
              <a:t>Lead - Vidyanikethan  - Secretariat for the movement; Lead agency  for implementation of the programme. Coordination among partners and movement.</a:t>
            </a:r>
            <a:endParaRPr sz="2100" b="1">
              <a:latin typeface="Lusitana"/>
              <a:ea typeface="Lusitana"/>
              <a:cs typeface="Lusitana"/>
              <a:sym typeface="Lusitana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100" b="1">
              <a:latin typeface="Lusitana"/>
              <a:ea typeface="Lusitana"/>
              <a:cs typeface="Lusitana"/>
              <a:sym typeface="Lusitana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 b="1">
                <a:latin typeface="Lusitana"/>
                <a:ea typeface="Lusitana"/>
                <a:cs typeface="Lusitana"/>
                <a:sym typeface="Lusitana"/>
              </a:rPr>
              <a:t>Advocacy &amp; Communication Resource Partner - CRT - Responsible for state level movement meeting and activities; Anchor studies and research initiatives; capacity building of movement representatives; advocacy and lobbying at state level</a:t>
            </a:r>
            <a:endParaRPr sz="2100" b="1">
              <a:latin typeface="Lusitana"/>
              <a:ea typeface="Lusitana"/>
              <a:cs typeface="Lusitana"/>
              <a:sym typeface="Lusitana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100" b="1">
              <a:latin typeface="Lusitana"/>
              <a:ea typeface="Lusitana"/>
              <a:cs typeface="Lusitana"/>
              <a:sym typeface="Lusitana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 b="1">
                <a:latin typeface="Lusitana"/>
                <a:ea typeface="Lusitana"/>
                <a:cs typeface="Lusitana"/>
                <a:sym typeface="Lusitana"/>
              </a:rPr>
              <a:t>Co - funding and technical assistance - TdH-NL - co funding the programme; Monitoring and evaluation of the programme; foster partnerships among various  stakeholders; capacity building of consortia partners, documentation and communications</a:t>
            </a:r>
            <a:endParaRPr sz="2100" b="1">
              <a:latin typeface="Lusitana"/>
              <a:ea typeface="Lusitana"/>
              <a:cs typeface="Lusitana"/>
              <a:sym typeface="Lusitana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100" b="1">
              <a:latin typeface="Lusitana"/>
              <a:ea typeface="Lusitana"/>
              <a:cs typeface="Lusitana"/>
              <a:sym typeface="Lusitana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latin typeface="Lusitana"/>
              <a:ea typeface="Lusitana"/>
              <a:cs typeface="Lusitana"/>
              <a:sym typeface="Lusitan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2871900" cy="321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100" b="1">
                <a:latin typeface="Lusitana"/>
                <a:ea typeface="Lusitana"/>
                <a:cs typeface="Lusitana"/>
                <a:sym typeface="Lusitana"/>
              </a:rPr>
              <a:t>NGO Partners</a:t>
            </a:r>
            <a:endParaRPr sz="2100" b="1">
              <a:latin typeface="Lusitana"/>
              <a:ea typeface="Lusitana"/>
              <a:cs typeface="Lusitana"/>
              <a:sym typeface="Lusitana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100" b="1">
              <a:latin typeface="Lusitana"/>
              <a:ea typeface="Lusitana"/>
              <a:cs typeface="Lusitana"/>
              <a:sym typeface="Lusitana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100" b="1">
                <a:latin typeface="Lusitana"/>
                <a:ea typeface="Lusitana"/>
                <a:cs typeface="Lusitana"/>
                <a:sym typeface="Lusitana"/>
              </a:rPr>
              <a:t>REACH ,Bagalkot</a:t>
            </a:r>
            <a:endParaRPr sz="2100" b="1">
              <a:latin typeface="Lusitana"/>
              <a:ea typeface="Lusitana"/>
              <a:cs typeface="Lusitana"/>
              <a:sym typeface="Lusitana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100" b="1">
              <a:latin typeface="Lusitana"/>
              <a:ea typeface="Lusitana"/>
              <a:cs typeface="Lusitana"/>
              <a:sym typeface="Lusitana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100" b="1">
                <a:latin typeface="Lusitana"/>
                <a:ea typeface="Lusitana"/>
                <a:cs typeface="Lusitana"/>
                <a:sym typeface="Lusitana"/>
              </a:rPr>
              <a:t>SEVAK, Belguim</a:t>
            </a:r>
            <a:endParaRPr sz="2100" b="1">
              <a:latin typeface="Lusitana"/>
              <a:ea typeface="Lusitana"/>
              <a:cs typeface="Lusitana"/>
              <a:sym typeface="Lusitana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100" b="1">
              <a:latin typeface="Lusitana"/>
              <a:ea typeface="Lusitana"/>
              <a:cs typeface="Lusitana"/>
              <a:sym typeface="Lusitana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100" b="1">
                <a:latin typeface="Lusitana"/>
                <a:ea typeface="Lusitana"/>
                <a:cs typeface="Lusitana"/>
                <a:sym typeface="Lusitana"/>
              </a:rPr>
              <a:t>PMSR, Chamrajnagar</a:t>
            </a:r>
            <a:endParaRPr sz="2100" b="1">
              <a:latin typeface="Lusitana"/>
              <a:ea typeface="Lusitana"/>
              <a:cs typeface="Lusitana"/>
              <a:sym typeface="Lusitana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100" b="1">
              <a:latin typeface="Lusitana"/>
              <a:ea typeface="Lusitana"/>
              <a:cs typeface="Lusitana"/>
              <a:sym typeface="Lusitana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100" b="1">
                <a:latin typeface="Lusitana"/>
                <a:ea typeface="Lusitana"/>
                <a:cs typeface="Lusitana"/>
                <a:sym typeface="Lusitana"/>
              </a:rPr>
              <a:t>Bagepalli</a:t>
            </a:r>
            <a:endParaRPr sz="2100" b="1">
              <a:latin typeface="Lusitana"/>
              <a:ea typeface="Lusitana"/>
              <a:cs typeface="Lusitana"/>
              <a:sym typeface="Lusitana"/>
            </a:endParaRPr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2"/>
          </p:nvPr>
        </p:nvSpPr>
        <p:spPr>
          <a:xfrm>
            <a:off x="3329100" y="943800"/>
            <a:ext cx="5438100" cy="537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7350" algn="just" rtl="0">
              <a:spcBef>
                <a:spcPts val="640"/>
              </a:spcBef>
              <a:spcAft>
                <a:spcPts val="0"/>
              </a:spcAft>
              <a:buSzPts val="2500"/>
              <a:buChar char="•"/>
            </a:pPr>
            <a:r>
              <a:rPr lang="en-US" sz="2500"/>
              <a:t>Identification &amp; mapping of district level CSOs and other stakeholders</a:t>
            </a:r>
            <a:endParaRPr sz="2500"/>
          </a:p>
          <a:p>
            <a:pPr marL="457200" lvl="0" indent="-387350" algn="just" rtl="0">
              <a:spcBef>
                <a:spcPts val="0"/>
              </a:spcBef>
              <a:spcAft>
                <a:spcPts val="0"/>
              </a:spcAft>
              <a:buSzPts val="2500"/>
              <a:buChar char="•"/>
            </a:pPr>
            <a:r>
              <a:rPr lang="en-US" sz="2500"/>
              <a:t>Responsible for district level initiatives &amp; efforts</a:t>
            </a:r>
            <a:endParaRPr sz="2500"/>
          </a:p>
          <a:p>
            <a:pPr marL="457200" lvl="0" indent="-387350" algn="just" rtl="0">
              <a:spcBef>
                <a:spcPts val="0"/>
              </a:spcBef>
              <a:spcAft>
                <a:spcPts val="0"/>
              </a:spcAft>
              <a:buSzPts val="2500"/>
              <a:buChar char="•"/>
            </a:pPr>
            <a:r>
              <a:rPr lang="en-US" sz="2500"/>
              <a:t>Capacity building of movement representative &amp; members at district level</a:t>
            </a:r>
            <a:endParaRPr sz="2500"/>
          </a:p>
          <a:p>
            <a:pPr marL="457200" lvl="0" indent="-387350" algn="just" rtl="0">
              <a:spcBef>
                <a:spcPts val="0"/>
              </a:spcBef>
              <a:spcAft>
                <a:spcPts val="0"/>
              </a:spcAft>
              <a:buSzPts val="2500"/>
              <a:buChar char="•"/>
            </a:pPr>
            <a:r>
              <a:rPr lang="en-US" sz="2500"/>
              <a:t>Advocacy and lobbying at district level</a:t>
            </a:r>
            <a:endParaRPr sz="2500"/>
          </a:p>
          <a:p>
            <a:pPr marL="457200" lvl="0" indent="-387350" algn="just" rtl="0">
              <a:spcBef>
                <a:spcPts val="0"/>
              </a:spcBef>
              <a:spcAft>
                <a:spcPts val="0"/>
              </a:spcAft>
              <a:buSzPts val="2500"/>
              <a:buChar char="•"/>
            </a:pPr>
            <a:r>
              <a:rPr lang="en-US" sz="2500"/>
              <a:t>secretariat for district level movement initiatives including membership enrollment</a:t>
            </a:r>
            <a:endParaRPr sz="2500"/>
          </a:p>
        </p:txBody>
      </p:sp>
      <p:sp>
        <p:nvSpPr>
          <p:cNvPr id="48" name="Google Shape;48;p6"/>
          <p:cNvSpPr txBox="1">
            <a:spLocks noGrp="1"/>
          </p:cNvSpPr>
          <p:nvPr>
            <p:ph type="title"/>
          </p:nvPr>
        </p:nvSpPr>
        <p:spPr>
          <a:xfrm>
            <a:off x="135300" y="0"/>
            <a:ext cx="8826600" cy="11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/>
              <a:t>Consortium partners and their responsibilities</a:t>
            </a:r>
            <a:r>
              <a:rPr lang="en-US" sz="3300" b="1"/>
              <a:t> </a:t>
            </a:r>
            <a:endParaRPr sz="3300" b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7"/>
          <p:cNvSpPr txBox="1">
            <a:spLocks noGrp="1"/>
          </p:cNvSpPr>
          <p:nvPr>
            <p:ph type="title"/>
          </p:nvPr>
        </p:nvSpPr>
        <p:spPr>
          <a:xfrm>
            <a:off x="457200" y="68263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/>
              <a:t>Target group</a:t>
            </a:r>
            <a:endParaRPr b="1"/>
          </a:p>
        </p:txBody>
      </p:sp>
      <p:sp>
        <p:nvSpPr>
          <p:cNvPr id="55" name="Google Shape;55;p7"/>
          <p:cNvSpPr txBox="1">
            <a:spLocks noGrp="1"/>
          </p:cNvSpPr>
          <p:nvPr>
            <p:ph type="body" idx="1"/>
          </p:nvPr>
        </p:nvSpPr>
        <p:spPr>
          <a:xfrm>
            <a:off x="238125" y="1047750"/>
            <a:ext cx="8448600" cy="514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06400" algn="l" rtl="0">
              <a:spcBef>
                <a:spcPts val="640"/>
              </a:spcBef>
              <a:spcAft>
                <a:spcPts val="0"/>
              </a:spcAft>
              <a:buSzPts val="2800"/>
              <a:buChar char="•"/>
            </a:pPr>
            <a:r>
              <a:rPr lang="en-US" sz="2800" b="1"/>
              <a:t>Victims and survivors of early child marriages - 15,000 (5 districts X 3000 EMGs)</a:t>
            </a:r>
            <a:endParaRPr sz="2800" b="1"/>
          </a:p>
          <a:p>
            <a:pPr marL="45720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 sz="2800" b="1"/>
          </a:p>
          <a:p>
            <a:pPr marL="457200" lvl="0" indent="-406400" algn="l" rtl="0">
              <a:spcBef>
                <a:spcPts val="640"/>
              </a:spcBef>
              <a:spcAft>
                <a:spcPts val="0"/>
              </a:spcAft>
              <a:buSzPts val="2800"/>
              <a:buChar char="•"/>
            </a:pPr>
            <a:r>
              <a:rPr lang="en-US" sz="2800" b="1"/>
              <a:t>Change agents - movement representatives </a:t>
            </a:r>
            <a:endParaRPr sz="2800" b="1"/>
          </a:p>
          <a:p>
            <a:pPr marL="45720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800" b="1"/>
              <a:t>- 100 (5 districts X 20 representatives)</a:t>
            </a:r>
            <a:endParaRPr sz="2800" b="1"/>
          </a:p>
          <a:p>
            <a:pPr marL="45720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 sz="2800" b="1"/>
          </a:p>
          <a:p>
            <a:pPr marL="457200" lvl="0" indent="-406400" algn="l" rtl="0">
              <a:spcBef>
                <a:spcPts val="640"/>
              </a:spcBef>
              <a:spcAft>
                <a:spcPts val="0"/>
              </a:spcAft>
              <a:buSzPts val="2800"/>
              <a:buChar char="•"/>
            </a:pPr>
            <a:r>
              <a:rPr lang="en-US" sz="2800" b="1"/>
              <a:t>CSO Staff -  50</a:t>
            </a:r>
            <a:endParaRPr sz="2800" b="1"/>
          </a:p>
          <a:p>
            <a:pPr marL="45720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 sz="2800" b="1"/>
          </a:p>
          <a:p>
            <a:pPr marL="45720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 sz="2800" b="1"/>
          </a:p>
          <a:p>
            <a:pPr marL="45720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8"/>
          <p:cNvSpPr txBox="1">
            <a:spLocks noGrp="1"/>
          </p:cNvSpPr>
          <p:nvPr>
            <p:ph type="title"/>
          </p:nvPr>
        </p:nvSpPr>
        <p:spPr>
          <a:xfrm>
            <a:off x="457200" y="-26980"/>
            <a:ext cx="8229600" cy="63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900" b="1">
              <a:solidFill>
                <a:schemeClr val="dk1"/>
              </a:solidFill>
              <a:latin typeface="Lusitana"/>
              <a:ea typeface="Lusitana"/>
              <a:cs typeface="Lusitana"/>
              <a:sym typeface="Lusitan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900" b="1">
              <a:solidFill>
                <a:schemeClr val="dk1"/>
              </a:solidFill>
              <a:latin typeface="Lusitana"/>
              <a:ea typeface="Lusitana"/>
              <a:cs typeface="Lusitana"/>
              <a:sym typeface="Lusitan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900" b="1">
              <a:solidFill>
                <a:schemeClr val="dk1"/>
              </a:solidFill>
              <a:latin typeface="Lusitana"/>
              <a:ea typeface="Lusitana"/>
              <a:cs typeface="Lusitana"/>
              <a:sym typeface="Lusitan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900" b="1">
                <a:solidFill>
                  <a:schemeClr val="dk1"/>
                </a:solidFill>
                <a:latin typeface="Lusitana"/>
                <a:ea typeface="Lusitana"/>
                <a:cs typeface="Lusitana"/>
                <a:sym typeface="Lusitana"/>
              </a:rPr>
              <a:t>Mapping of CSOs and sensitising them on the need for movement and plans ahead</a:t>
            </a:r>
            <a:endParaRPr sz="1900" b="1">
              <a:solidFill>
                <a:schemeClr val="dk1"/>
              </a:solidFill>
              <a:latin typeface="Lusitana"/>
              <a:ea typeface="Lusitana"/>
              <a:cs typeface="Lusitana"/>
              <a:sym typeface="Lusit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</a:pPr>
            <a:endParaRPr sz="4800" b="1"/>
          </a:p>
        </p:txBody>
      </p:sp>
      <p:sp>
        <p:nvSpPr>
          <p:cNvPr id="61" name="Google Shape;61;p8"/>
          <p:cNvSpPr txBox="1">
            <a:spLocks noGrp="1"/>
          </p:cNvSpPr>
          <p:nvPr>
            <p:ph type="body" idx="1"/>
          </p:nvPr>
        </p:nvSpPr>
        <p:spPr>
          <a:xfrm>
            <a:off x="99150" y="892375"/>
            <a:ext cx="8928000" cy="609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Font typeface="Lusitana"/>
              <a:buChar char="•"/>
            </a:pPr>
            <a:r>
              <a:rPr lang="en-US" sz="1900">
                <a:latin typeface="Lusitana"/>
                <a:ea typeface="Lusitana"/>
                <a:cs typeface="Lusitana"/>
                <a:sym typeface="Lusitana"/>
              </a:rPr>
              <a:t>Conduct brainstorming workshops with CSOs engaged in working on issues pertaining to child marriage, GBV, women empowerment and engaging</a:t>
            </a:r>
            <a:endParaRPr sz="1900">
              <a:latin typeface="Lusitana"/>
              <a:ea typeface="Lusitana"/>
              <a:cs typeface="Lusitana"/>
              <a:sym typeface="Lusitana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>
                <a:latin typeface="Lusitana"/>
                <a:ea typeface="Lusitana"/>
                <a:cs typeface="Lusitana"/>
                <a:sym typeface="Lusitana"/>
              </a:rPr>
              <a:t>them in the movement building process</a:t>
            </a:r>
            <a:endParaRPr sz="1900">
              <a:latin typeface="Lusitana"/>
              <a:ea typeface="Lusitana"/>
              <a:cs typeface="Lusitana"/>
              <a:sym typeface="Lusitan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>
              <a:latin typeface="Lusitana"/>
              <a:ea typeface="Lusitana"/>
              <a:cs typeface="Lusitana"/>
              <a:sym typeface="Lusitana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Font typeface="Lusitana"/>
              <a:buChar char="•"/>
            </a:pPr>
            <a:r>
              <a:rPr lang="en-US" sz="1900">
                <a:latin typeface="Lusitana"/>
                <a:ea typeface="Lusitana"/>
                <a:cs typeface="Lusitana"/>
                <a:sym typeface="Lusitana"/>
              </a:rPr>
              <a:t>Identity and inducting girls and young women who are victims and survivors of child marriage in the state through baseline survey and field engagement</a:t>
            </a:r>
            <a:endParaRPr sz="1900">
              <a:latin typeface="Lusitana"/>
              <a:ea typeface="Lusitana"/>
              <a:cs typeface="Lusitana"/>
              <a:sym typeface="Lusitana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>
              <a:latin typeface="Lusitana"/>
              <a:ea typeface="Lusitana"/>
              <a:cs typeface="Lusitana"/>
              <a:sym typeface="Lusitana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Font typeface="Lusitana"/>
              <a:buChar char="•"/>
            </a:pPr>
            <a:r>
              <a:rPr lang="en-US" sz="1900">
                <a:latin typeface="Lusitana"/>
                <a:ea typeface="Lusitana"/>
                <a:cs typeface="Lusitana"/>
                <a:sym typeface="Lusitana"/>
              </a:rPr>
              <a:t>Membership drive through campaigns with the support of partner NGOs</a:t>
            </a:r>
            <a:endParaRPr sz="1900">
              <a:latin typeface="Lusitana"/>
              <a:ea typeface="Lusitana"/>
              <a:cs typeface="Lusitana"/>
              <a:sym typeface="Lusitana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>
              <a:latin typeface="Lusitana"/>
              <a:ea typeface="Lusitana"/>
              <a:cs typeface="Lusitana"/>
              <a:sym typeface="Lusitana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Font typeface="Lusitana"/>
              <a:buChar char="•"/>
            </a:pPr>
            <a:r>
              <a:rPr lang="en-US" sz="1900">
                <a:latin typeface="Lusitana"/>
                <a:ea typeface="Lusitana"/>
                <a:cs typeface="Lusitana"/>
                <a:sym typeface="Lusitana"/>
              </a:rPr>
              <a:t>Organise series of preliminary consultations with target population on: issues faced, interventions required and the idea of movement promotion for</a:t>
            </a:r>
            <a:endParaRPr sz="1900">
              <a:latin typeface="Lusitana"/>
              <a:ea typeface="Lusitana"/>
              <a:cs typeface="Lusitana"/>
              <a:sym typeface="Lusitana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>
                <a:latin typeface="Lusitana"/>
                <a:ea typeface="Lusitana"/>
                <a:cs typeface="Lusitana"/>
                <a:sym typeface="Lusitana"/>
              </a:rPr>
              <a:t>collective actions</a:t>
            </a:r>
            <a:endParaRPr sz="1900">
              <a:latin typeface="Lusitana"/>
              <a:ea typeface="Lusitana"/>
              <a:cs typeface="Lusitana"/>
              <a:sym typeface="Lusitan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>
              <a:latin typeface="Lusitana"/>
              <a:ea typeface="Lusitana"/>
              <a:cs typeface="Lusitana"/>
              <a:sym typeface="Lusitana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Font typeface="Lusitana"/>
              <a:buChar char="•"/>
            </a:pPr>
            <a:r>
              <a:rPr lang="en-US" sz="1900">
                <a:latin typeface="Lusitana"/>
                <a:ea typeface="Lusitana"/>
                <a:cs typeface="Lusitana"/>
                <a:sym typeface="Lusitana"/>
              </a:rPr>
              <a:t>Conduct visioning exercise for the movement, mission and the different areas of work to be articulated and internalised among the movement members</a:t>
            </a:r>
            <a:endParaRPr sz="1900">
              <a:latin typeface="Lusitana"/>
              <a:ea typeface="Lusitana"/>
              <a:cs typeface="Lusitana"/>
              <a:sym typeface="Lusitana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>
              <a:latin typeface="Lusitana"/>
              <a:ea typeface="Lusitana"/>
              <a:cs typeface="Lusitana"/>
              <a:sym typeface="Lusitana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Font typeface="Lusitana"/>
              <a:buChar char="•"/>
            </a:pPr>
            <a:r>
              <a:rPr lang="en-US" sz="1900">
                <a:latin typeface="Lusitana"/>
                <a:ea typeface="Lusitana"/>
                <a:cs typeface="Lusitana"/>
                <a:sym typeface="Lusitana"/>
              </a:rPr>
              <a:t>Evolving governance structure and institutional mechanisms in consultations with external experts, to strengthen and sustain the movement</a:t>
            </a:r>
            <a:endParaRPr sz="1900">
              <a:latin typeface="Lusitana"/>
              <a:ea typeface="Lusitana"/>
              <a:cs typeface="Lusitana"/>
              <a:sym typeface="Lusitana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>
              <a:latin typeface="Lusitana"/>
              <a:ea typeface="Lusitana"/>
              <a:cs typeface="Lusitana"/>
              <a:sym typeface="Lusitana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Font typeface="Lusitana"/>
              <a:buChar char="•"/>
            </a:pPr>
            <a:r>
              <a:rPr lang="en-US" sz="1900">
                <a:latin typeface="Lusitana"/>
                <a:ea typeface="Lusitana"/>
                <a:cs typeface="Lusitana"/>
                <a:sym typeface="Lusitana"/>
              </a:rPr>
              <a:t>Setting up Secretariat to lead and guide the movement and its efforts</a:t>
            </a:r>
            <a:endParaRPr sz="4000">
              <a:solidFill>
                <a:srgbClr val="000000"/>
              </a:solidFill>
            </a:endParaRPr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TdH-NL PPT template">
  <a:themeElements>
    <a:clrScheme name="Presentatie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407</Words>
  <Application>Microsoft Office PowerPoint</Application>
  <PresentationFormat>On-screen Show (4:3)</PresentationFormat>
  <Paragraphs>60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Lusitana</vt:lpstr>
      <vt:lpstr>Arial</vt:lpstr>
      <vt:lpstr>1_TdH-NL PPT template</vt:lpstr>
      <vt:lpstr>PowerPoint Presentation</vt:lpstr>
      <vt:lpstr>Project Goal</vt:lpstr>
      <vt:lpstr>Consortium partners and their responsibilities </vt:lpstr>
      <vt:lpstr>Consortium partners and their responsibilities </vt:lpstr>
      <vt:lpstr>Target group</vt:lpstr>
      <vt:lpstr>   Mapping of CSOs and sensitising them on the need for movement and plans ahead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Perash Pal</dc:creator>
  <cp:lastModifiedBy>Perash Pal</cp:lastModifiedBy>
  <cp:revision>1</cp:revision>
  <dcterms:modified xsi:type="dcterms:W3CDTF">2020-02-11T10:58:00Z</dcterms:modified>
</cp:coreProperties>
</file>